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453" r:id="rId2"/>
    <p:sldId id="304" r:id="rId3"/>
    <p:sldId id="406" r:id="rId4"/>
    <p:sldId id="423" r:id="rId5"/>
    <p:sldId id="317" r:id="rId6"/>
    <p:sldId id="314" r:id="rId7"/>
    <p:sldId id="315" r:id="rId8"/>
    <p:sldId id="316" r:id="rId9"/>
    <p:sldId id="336" r:id="rId10"/>
    <p:sldId id="340" r:id="rId11"/>
    <p:sldId id="337" r:id="rId12"/>
    <p:sldId id="338" r:id="rId13"/>
    <p:sldId id="339" r:id="rId14"/>
    <p:sldId id="372" r:id="rId15"/>
    <p:sldId id="371" r:id="rId16"/>
    <p:sldId id="370" r:id="rId17"/>
    <p:sldId id="369" r:id="rId18"/>
    <p:sldId id="368"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76" r:id="rId33"/>
    <p:sldId id="416" r:id="rId34"/>
    <p:sldId id="429" r:id="rId35"/>
    <p:sldId id="428" r:id="rId36"/>
    <p:sldId id="427" r:id="rId37"/>
    <p:sldId id="425" r:id="rId38"/>
    <p:sldId id="426" r:id="rId39"/>
    <p:sldId id="424" r:id="rId40"/>
    <p:sldId id="422" r:id="rId41"/>
    <p:sldId id="430" r:id="rId42"/>
    <p:sldId id="432" r:id="rId43"/>
    <p:sldId id="433" r:id="rId44"/>
    <p:sldId id="434" r:id="rId45"/>
    <p:sldId id="435" r:id="rId46"/>
    <p:sldId id="436" r:id="rId47"/>
    <p:sldId id="437" r:id="rId48"/>
    <p:sldId id="438" r:id="rId49"/>
    <p:sldId id="431" r:id="rId50"/>
    <p:sldId id="439" r:id="rId51"/>
    <p:sldId id="441" r:id="rId52"/>
    <p:sldId id="442" r:id="rId53"/>
    <p:sldId id="443" r:id="rId54"/>
    <p:sldId id="444" r:id="rId55"/>
    <p:sldId id="445" r:id="rId56"/>
    <p:sldId id="446" r:id="rId57"/>
    <p:sldId id="447" r:id="rId58"/>
    <p:sldId id="448" r:id="rId59"/>
    <p:sldId id="449" r:id="rId60"/>
    <p:sldId id="403" r:id="rId61"/>
    <p:sldId id="452" r:id="rId62"/>
    <p:sldId id="305" r:id="rId63"/>
    <p:sldId id="374" r:id="rId64"/>
    <p:sldId id="37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FFD"/>
    <a:srgbClr val="FDFADD"/>
    <a:srgbClr val="B6C0D1"/>
    <a:srgbClr val="0B349E"/>
    <a:srgbClr val="EEEEEE"/>
    <a:srgbClr val="76ABAE"/>
    <a:srgbClr val="EAC974"/>
    <a:srgbClr val="216082"/>
    <a:srgbClr val="F06E6F"/>
    <a:srgbClr val="F3E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D0D0D"/>
                </a:solidFill>
                <a:effectLst/>
                <a:highlight>
                  <a:srgbClr val="FFFFFF"/>
                </a:highlight>
                <a:latin typeface="Times New Roman" panose="02020603050405020304" pitchFamily="18" charset="0"/>
              </a:rPr>
              <a:t>Good morning, Sir. Today, I am going to discuss my undergraduate dissertation topic, which focuses on predictive modelling for cardiovascular disease risk assessment. Before delving into the topic, let's briefly explore why I selected this particular area of study and discuss the scope and objectives of this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00"/>
                </a:highlight>
                <a:latin typeface="Times New Roman" panose="02020603050405020304" pitchFamily="18" charset="0"/>
              </a:rPr>
              <a:t>Go to Slide 2 </a:t>
            </a:r>
            <a:endParaRPr lang="en-IN"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dirty="0"/>
          </a:p>
        </p:txBody>
      </p:sp>
    </p:spTree>
    <p:extLst>
      <p:ext uri="{BB962C8B-B14F-4D97-AF65-F5344CB8AC3E}">
        <p14:creationId xmlns:p14="http://schemas.microsoft.com/office/powerpoint/2010/main" val="3291987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i="0" u="none" strike="noStrike" dirty="0">
                <a:solidFill>
                  <a:srgbClr val="0D0D0D"/>
                </a:solidFill>
                <a:effectLst/>
                <a:highlight>
                  <a:srgbClr val="00FFFF"/>
                </a:highlight>
                <a:latin typeface="Times New Roman" panose="02020603050405020304" pitchFamily="18" charset="0"/>
              </a:rPr>
              <a:t>Read Slide 10 </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10</a:t>
            </a:fld>
            <a:endParaRPr lang="en-US"/>
          </a:p>
        </p:txBody>
      </p:sp>
    </p:spTree>
    <p:extLst>
      <p:ext uri="{BB962C8B-B14F-4D97-AF65-F5344CB8AC3E}">
        <p14:creationId xmlns:p14="http://schemas.microsoft.com/office/powerpoint/2010/main" val="383526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00FFFF"/>
                </a:highlight>
                <a:latin typeface="Times New Roman" panose="02020603050405020304" pitchFamily="18" charset="0"/>
              </a:rPr>
              <a:t>Read Slide 11</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11</a:t>
            </a:fld>
            <a:endParaRPr lang="en-US"/>
          </a:p>
        </p:txBody>
      </p:sp>
    </p:spTree>
    <p:extLst>
      <p:ext uri="{BB962C8B-B14F-4D97-AF65-F5344CB8AC3E}">
        <p14:creationId xmlns:p14="http://schemas.microsoft.com/office/powerpoint/2010/main" val="42891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00FFFF"/>
                </a:highlight>
                <a:latin typeface="Times New Roman" panose="02020603050405020304" pitchFamily="18" charset="0"/>
              </a:rPr>
              <a:t>Read Slide 12</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12</a:t>
            </a:fld>
            <a:endParaRPr lang="en-US"/>
          </a:p>
        </p:txBody>
      </p:sp>
    </p:spTree>
    <p:extLst>
      <p:ext uri="{BB962C8B-B14F-4D97-AF65-F5344CB8AC3E}">
        <p14:creationId xmlns:p14="http://schemas.microsoft.com/office/powerpoint/2010/main" val="252059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00FFFF"/>
                </a:highlight>
                <a:latin typeface="Times New Roman" panose="02020603050405020304" pitchFamily="18" charset="0"/>
              </a:rPr>
              <a:t>Read Slide 13</a:t>
            </a:r>
            <a:endParaRPr lang="en-US" dirty="0"/>
          </a:p>
          <a:p>
            <a:r>
              <a:rPr lang="en-IN" sz="1800" b="1" i="0" u="none" strike="noStrike" dirty="0">
                <a:solidFill>
                  <a:srgbClr val="0D0D0D"/>
                </a:solidFill>
                <a:effectLst/>
                <a:highlight>
                  <a:srgbClr val="FFFF00"/>
                </a:highlight>
                <a:latin typeface="Times New Roman" panose="02020603050405020304" pitchFamily="18" charset="0"/>
              </a:rPr>
              <a:t>Go to Slide 14</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13</a:t>
            </a:fld>
            <a:endParaRPr lang="en-US"/>
          </a:p>
        </p:txBody>
      </p:sp>
    </p:spTree>
    <p:extLst>
      <p:ext uri="{BB962C8B-B14F-4D97-AF65-F5344CB8AC3E}">
        <p14:creationId xmlns:p14="http://schemas.microsoft.com/office/powerpoint/2010/main" val="210361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latin typeface="Times New Roman" panose="02020603050405020304" pitchFamily="18" charset="0"/>
              </a:rPr>
              <a:t>The Dataset used here is collected from the UCI machine learning repository . Our study aims to analyze the trends and the risk factors for CVD based on the explanatory variables. </a:t>
            </a:r>
            <a:endParaRPr lang="en-IN" b="0" dirty="0">
              <a:effectLst/>
            </a:endParaRPr>
          </a:p>
          <a:p>
            <a:pPr algn="just" rtl="0">
              <a:spcBef>
                <a:spcPts val="0"/>
              </a:spcBef>
              <a:spcAft>
                <a:spcPts val="0"/>
              </a:spcAft>
            </a:pPr>
            <a:r>
              <a:rPr lang="en-IN" sz="1800" b="0" i="0" u="none" strike="noStrike" dirty="0">
                <a:solidFill>
                  <a:srgbClr val="0D0D0D"/>
                </a:solidFill>
                <a:effectLst/>
                <a:latin typeface="Times New Roman" panose="02020603050405020304" pitchFamily="18" charset="0"/>
              </a:rPr>
              <a:t>Let’s get to know the dataset. </a:t>
            </a:r>
            <a:endParaRPr lang="en-IN" b="0" dirty="0">
              <a:effectLst/>
            </a:endParaRP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14</a:t>
            </a:fld>
            <a:endParaRPr lang="en-US"/>
          </a:p>
        </p:txBody>
      </p:sp>
    </p:spTree>
    <p:extLst>
      <p:ext uri="{BB962C8B-B14F-4D97-AF65-F5344CB8AC3E}">
        <p14:creationId xmlns:p14="http://schemas.microsoft.com/office/powerpoint/2010/main" val="407619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i="0" u="none" strike="noStrike" dirty="0">
                <a:solidFill>
                  <a:srgbClr val="0D0D0D"/>
                </a:solidFill>
                <a:effectLst/>
                <a:highlight>
                  <a:srgbClr val="FFFFFF"/>
                </a:highlight>
                <a:latin typeface="Times New Roman" panose="02020603050405020304" pitchFamily="18" charset="0"/>
              </a:rPr>
              <a:t>Read </a:t>
            </a:r>
            <a:r>
              <a:rPr lang="en-IN" sz="1800" b="1" i="0" u="none" strike="noStrike" dirty="0">
                <a:solidFill>
                  <a:srgbClr val="0D0D0D"/>
                </a:solidFill>
                <a:effectLst/>
                <a:highlight>
                  <a:srgbClr val="FFFF00"/>
                </a:highlight>
                <a:latin typeface="Times New Roman" panose="02020603050405020304" pitchFamily="18" charset="0"/>
              </a:rPr>
              <a:t>Slide 15</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15</a:t>
            </a:fld>
            <a:endParaRPr lang="en-US"/>
          </a:p>
        </p:txBody>
      </p:sp>
    </p:spTree>
    <p:extLst>
      <p:ext uri="{BB962C8B-B14F-4D97-AF65-F5344CB8AC3E}">
        <p14:creationId xmlns:p14="http://schemas.microsoft.com/office/powerpoint/2010/main" val="744445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16</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16</a:t>
            </a:fld>
            <a:endParaRPr lang="en-US"/>
          </a:p>
        </p:txBody>
      </p:sp>
    </p:spTree>
    <p:extLst>
      <p:ext uri="{BB962C8B-B14F-4D97-AF65-F5344CB8AC3E}">
        <p14:creationId xmlns:p14="http://schemas.microsoft.com/office/powerpoint/2010/main" val="2980770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17</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17</a:t>
            </a:fld>
            <a:endParaRPr lang="en-US"/>
          </a:p>
        </p:txBody>
      </p:sp>
    </p:spTree>
    <p:extLst>
      <p:ext uri="{BB962C8B-B14F-4D97-AF65-F5344CB8AC3E}">
        <p14:creationId xmlns:p14="http://schemas.microsoft.com/office/powerpoint/2010/main" val="1521805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18</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18</a:t>
            </a:fld>
            <a:endParaRPr lang="en-US"/>
          </a:p>
        </p:txBody>
      </p:sp>
    </p:spTree>
    <p:extLst>
      <p:ext uri="{BB962C8B-B14F-4D97-AF65-F5344CB8AC3E}">
        <p14:creationId xmlns:p14="http://schemas.microsoft.com/office/powerpoint/2010/main" val="608011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19</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19</a:t>
            </a:fld>
            <a:endParaRPr lang="en-US"/>
          </a:p>
        </p:txBody>
      </p:sp>
    </p:spTree>
    <p:extLst>
      <p:ext uri="{BB962C8B-B14F-4D97-AF65-F5344CB8AC3E}">
        <p14:creationId xmlns:p14="http://schemas.microsoft.com/office/powerpoint/2010/main" val="1944924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highlight>
                  <a:srgbClr val="FFFFFF"/>
                </a:highlight>
                <a:latin typeface="Times New Roman" panose="02020603050405020304" pitchFamily="18" charset="0"/>
              </a:rPr>
              <a:t>Cardiovascular disease stands as one of the most significant medical challenges globally today.</a:t>
            </a:r>
            <a:endParaRPr lang="en-IN" b="0" dirty="0">
              <a:effectLst/>
            </a:endParaRPr>
          </a:p>
          <a:p>
            <a:r>
              <a:rPr lang="en-IN" sz="1800" b="1" i="0" u="none" strike="noStrike" dirty="0">
                <a:solidFill>
                  <a:srgbClr val="0D0D0D"/>
                </a:solidFill>
                <a:effectLst/>
                <a:highlight>
                  <a:srgbClr val="00FFFF"/>
                </a:highlight>
                <a:latin typeface="Times New Roman" panose="02020603050405020304" pitchFamily="18" charset="0"/>
              </a:rPr>
              <a:t>Read</a:t>
            </a:r>
            <a:r>
              <a:rPr lang="en-IN" sz="1800" b="0" i="0" u="none" strike="noStrike" dirty="0">
                <a:solidFill>
                  <a:srgbClr val="0D0D0D"/>
                </a:solidFill>
                <a:effectLst/>
                <a:highlight>
                  <a:srgbClr val="00FFFF"/>
                </a:highlight>
                <a:latin typeface="Times New Roman" panose="02020603050405020304" pitchFamily="18" charset="0"/>
              </a:rPr>
              <a:t> Slide 2</a:t>
            </a:r>
            <a:r>
              <a:rPr lang="en-IN" sz="1800" b="0" i="0" u="none" strike="noStrike" dirty="0">
                <a:solidFill>
                  <a:srgbClr val="0D0D0D"/>
                </a:solidFill>
                <a:effectLst/>
                <a:highlight>
                  <a:srgbClr val="FFFFFF"/>
                </a:highlight>
                <a:latin typeface="Times New Roman" panose="02020603050405020304" pitchFamily="18" charset="0"/>
              </a:rPr>
              <a:t> </a:t>
            </a:r>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dirty="0"/>
          </a:p>
        </p:txBody>
      </p:sp>
    </p:spTree>
    <p:extLst>
      <p:ext uri="{BB962C8B-B14F-4D97-AF65-F5344CB8AC3E}">
        <p14:creationId xmlns:p14="http://schemas.microsoft.com/office/powerpoint/2010/main" val="79845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20</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20</a:t>
            </a:fld>
            <a:endParaRPr lang="en-US"/>
          </a:p>
        </p:txBody>
      </p:sp>
    </p:spTree>
    <p:extLst>
      <p:ext uri="{BB962C8B-B14F-4D97-AF65-F5344CB8AC3E}">
        <p14:creationId xmlns:p14="http://schemas.microsoft.com/office/powerpoint/2010/main" val="4014361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21</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21</a:t>
            </a:fld>
            <a:endParaRPr lang="en-US"/>
          </a:p>
        </p:txBody>
      </p:sp>
    </p:spTree>
    <p:extLst>
      <p:ext uri="{BB962C8B-B14F-4D97-AF65-F5344CB8AC3E}">
        <p14:creationId xmlns:p14="http://schemas.microsoft.com/office/powerpoint/2010/main" val="49779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22</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22</a:t>
            </a:fld>
            <a:endParaRPr lang="en-US"/>
          </a:p>
        </p:txBody>
      </p:sp>
    </p:spTree>
    <p:extLst>
      <p:ext uri="{BB962C8B-B14F-4D97-AF65-F5344CB8AC3E}">
        <p14:creationId xmlns:p14="http://schemas.microsoft.com/office/powerpoint/2010/main" val="2796137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23</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23</a:t>
            </a:fld>
            <a:endParaRPr lang="en-US"/>
          </a:p>
        </p:txBody>
      </p:sp>
    </p:spTree>
    <p:extLst>
      <p:ext uri="{BB962C8B-B14F-4D97-AF65-F5344CB8AC3E}">
        <p14:creationId xmlns:p14="http://schemas.microsoft.com/office/powerpoint/2010/main" val="2249394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24</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24</a:t>
            </a:fld>
            <a:endParaRPr lang="en-US"/>
          </a:p>
        </p:txBody>
      </p:sp>
    </p:spTree>
    <p:extLst>
      <p:ext uri="{BB962C8B-B14F-4D97-AF65-F5344CB8AC3E}">
        <p14:creationId xmlns:p14="http://schemas.microsoft.com/office/powerpoint/2010/main" val="1343328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25</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25</a:t>
            </a:fld>
            <a:endParaRPr lang="en-US"/>
          </a:p>
        </p:txBody>
      </p:sp>
    </p:spTree>
    <p:extLst>
      <p:ext uri="{BB962C8B-B14F-4D97-AF65-F5344CB8AC3E}">
        <p14:creationId xmlns:p14="http://schemas.microsoft.com/office/powerpoint/2010/main" val="244985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26</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26</a:t>
            </a:fld>
            <a:endParaRPr lang="en-US"/>
          </a:p>
        </p:txBody>
      </p:sp>
    </p:spTree>
    <p:extLst>
      <p:ext uri="{BB962C8B-B14F-4D97-AF65-F5344CB8AC3E}">
        <p14:creationId xmlns:p14="http://schemas.microsoft.com/office/powerpoint/2010/main" val="1045335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27</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27</a:t>
            </a:fld>
            <a:endParaRPr lang="en-US"/>
          </a:p>
        </p:txBody>
      </p:sp>
    </p:spTree>
    <p:extLst>
      <p:ext uri="{BB962C8B-B14F-4D97-AF65-F5344CB8AC3E}">
        <p14:creationId xmlns:p14="http://schemas.microsoft.com/office/powerpoint/2010/main" val="3974248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28</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28</a:t>
            </a:fld>
            <a:endParaRPr lang="en-US"/>
          </a:p>
        </p:txBody>
      </p:sp>
    </p:spTree>
    <p:extLst>
      <p:ext uri="{BB962C8B-B14F-4D97-AF65-F5344CB8AC3E}">
        <p14:creationId xmlns:p14="http://schemas.microsoft.com/office/powerpoint/2010/main" val="425709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29</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29</a:t>
            </a:fld>
            <a:endParaRPr lang="en-US"/>
          </a:p>
        </p:txBody>
      </p:sp>
    </p:spTree>
    <p:extLst>
      <p:ext uri="{BB962C8B-B14F-4D97-AF65-F5344CB8AC3E}">
        <p14:creationId xmlns:p14="http://schemas.microsoft.com/office/powerpoint/2010/main" val="328965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dirty="0">
                <a:solidFill>
                  <a:srgbClr val="0D0D0D"/>
                </a:solidFill>
                <a:effectLst/>
                <a:highlight>
                  <a:srgbClr val="FFFFFF"/>
                </a:highlight>
                <a:latin typeface="Times New Roman" panose="02020603050405020304" pitchFamily="18" charset="0"/>
              </a:rPr>
              <a:t>According to the WHO official Statistics, </a:t>
            </a:r>
          </a:p>
          <a:p>
            <a:r>
              <a:rPr lang="en-IN" sz="1800" b="1" i="0" u="none" strike="noStrike" dirty="0">
                <a:solidFill>
                  <a:srgbClr val="0D0D0D"/>
                </a:solidFill>
                <a:effectLst/>
                <a:highlight>
                  <a:srgbClr val="00FFFF"/>
                </a:highlight>
                <a:latin typeface="Times New Roman" panose="02020603050405020304" pitchFamily="18" charset="0"/>
              </a:rPr>
              <a:t>Read Slide 3</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a:t>
            </a:fld>
            <a:endParaRPr lang="en-US" dirty="0"/>
          </a:p>
        </p:txBody>
      </p:sp>
    </p:spTree>
    <p:extLst>
      <p:ext uri="{BB962C8B-B14F-4D97-AF65-F5344CB8AC3E}">
        <p14:creationId xmlns:p14="http://schemas.microsoft.com/office/powerpoint/2010/main" val="1207530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30</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30</a:t>
            </a:fld>
            <a:endParaRPr lang="en-US"/>
          </a:p>
        </p:txBody>
      </p:sp>
    </p:spTree>
    <p:extLst>
      <p:ext uri="{BB962C8B-B14F-4D97-AF65-F5344CB8AC3E}">
        <p14:creationId xmlns:p14="http://schemas.microsoft.com/office/powerpoint/2010/main" val="1884798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31</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31</a:t>
            </a:fld>
            <a:endParaRPr lang="en-US"/>
          </a:p>
        </p:txBody>
      </p:sp>
    </p:spTree>
    <p:extLst>
      <p:ext uri="{BB962C8B-B14F-4D97-AF65-F5344CB8AC3E}">
        <p14:creationId xmlns:p14="http://schemas.microsoft.com/office/powerpoint/2010/main" val="2555155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FFFFFF"/>
                </a:highlight>
                <a:latin typeface="Times New Roman" panose="02020603050405020304" pitchFamily="18" charset="0"/>
              </a:rPr>
              <a:t>Read </a:t>
            </a:r>
            <a:r>
              <a:rPr lang="en-IN" sz="1200" b="1" i="0" u="none" strike="noStrike" dirty="0">
                <a:solidFill>
                  <a:srgbClr val="0D0D0D"/>
                </a:solidFill>
                <a:effectLst/>
                <a:highlight>
                  <a:srgbClr val="FFFF00"/>
                </a:highlight>
                <a:latin typeface="Times New Roman" panose="02020603050405020304" pitchFamily="18" charset="0"/>
              </a:rPr>
              <a:t>Slide 32</a:t>
            </a: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32</a:t>
            </a:fld>
            <a:endParaRPr lang="en-US"/>
          </a:p>
        </p:txBody>
      </p:sp>
    </p:spTree>
    <p:extLst>
      <p:ext uri="{BB962C8B-B14F-4D97-AF65-F5344CB8AC3E}">
        <p14:creationId xmlns:p14="http://schemas.microsoft.com/office/powerpoint/2010/main" val="4201662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highlight>
                  <a:srgbClr val="FFFFFF"/>
                </a:highlight>
                <a:latin typeface="Times New Roman" panose="02020603050405020304" pitchFamily="18" charset="0"/>
              </a:rPr>
              <a:t>Now, let’s discuss the methodologies I've employed to analyze the data and fit the logistic regression model. To begin with, I divided the dataset into two parts: 80% for training and 20% for testing. All analyses and predictive modelling were conducted using the 80% portion, referred to as the training dataset. After fitting the model with this training data, I used the remaining 20%, known as the testing dataset, to evaluate the model's performance.</a:t>
            </a:r>
            <a:endParaRPr lang="en-IN" b="0" dirty="0">
              <a:effectLst/>
            </a:endParaRPr>
          </a:p>
          <a:p>
            <a:r>
              <a:rPr lang="en-US" dirty="0"/>
              <a:t>GO TO NEXT Slide</a:t>
            </a:r>
          </a:p>
        </p:txBody>
      </p:sp>
      <p:sp>
        <p:nvSpPr>
          <p:cNvPr id="4" name="Slide Number Placeholder 3"/>
          <p:cNvSpPr>
            <a:spLocks noGrp="1"/>
          </p:cNvSpPr>
          <p:nvPr>
            <p:ph type="sldNum" sz="quarter" idx="5"/>
          </p:nvPr>
        </p:nvSpPr>
        <p:spPr/>
        <p:txBody>
          <a:bodyPr/>
          <a:lstStyle/>
          <a:p>
            <a:fld id="{BF54CC93-997B-054B-9AD4-ED97648C99BF}" type="slidenum">
              <a:rPr lang="en-US" smtClean="0"/>
              <a:t>33</a:t>
            </a:fld>
            <a:endParaRPr lang="en-US"/>
          </a:p>
        </p:txBody>
      </p:sp>
    </p:spTree>
    <p:extLst>
      <p:ext uri="{BB962C8B-B14F-4D97-AF65-F5344CB8AC3E}">
        <p14:creationId xmlns:p14="http://schemas.microsoft.com/office/powerpoint/2010/main" val="1901947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dirty="0">
                <a:solidFill>
                  <a:srgbClr val="0D0D0D"/>
                </a:solidFill>
                <a:effectLst/>
                <a:highlight>
                  <a:srgbClr val="FFFF00"/>
                </a:highlight>
                <a:latin typeface="Times New Roman" panose="02020603050405020304" pitchFamily="18" charset="0"/>
              </a:rPr>
              <a:t>Read </a:t>
            </a:r>
            <a:r>
              <a:rPr lang="en-IN" sz="1800" b="1" i="0" u="none" strike="noStrike" dirty="0">
                <a:solidFill>
                  <a:srgbClr val="0D0D0D"/>
                </a:solidFill>
                <a:effectLst/>
                <a:highlight>
                  <a:srgbClr val="FFFF00"/>
                </a:highlight>
                <a:latin typeface="Times New Roman" panose="02020603050405020304" pitchFamily="18" charset="0"/>
              </a:rPr>
              <a:t>Slide 34</a:t>
            </a:r>
            <a:r>
              <a:rPr lang="en-IN" sz="1800" b="0" i="0" u="none" strike="noStrike" dirty="0">
                <a:solidFill>
                  <a:srgbClr val="0D0D0D"/>
                </a:solidFill>
                <a:effectLst/>
                <a:highlight>
                  <a:srgbClr val="FFFF00"/>
                </a:highligh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34</a:t>
            </a:fld>
            <a:endParaRPr lang="en-US"/>
          </a:p>
        </p:txBody>
      </p:sp>
    </p:spTree>
    <p:extLst>
      <p:ext uri="{BB962C8B-B14F-4D97-AF65-F5344CB8AC3E}">
        <p14:creationId xmlns:p14="http://schemas.microsoft.com/office/powerpoint/2010/main" val="1606960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highlight>
                  <a:srgbClr val="FFFF00"/>
                </a:highlight>
                <a:latin typeface="Times New Roman" panose="02020603050405020304" pitchFamily="18" charset="0"/>
              </a:rPr>
              <a:t>Here is the correlation heatmap, we can see there is no darker shade which means all the correlation coefficient between any two chosen set of predictors are quite low. </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35</a:t>
            </a:fld>
            <a:endParaRPr lang="en-US"/>
          </a:p>
        </p:txBody>
      </p:sp>
    </p:spTree>
    <p:extLst>
      <p:ext uri="{BB962C8B-B14F-4D97-AF65-F5344CB8AC3E}">
        <p14:creationId xmlns:p14="http://schemas.microsoft.com/office/powerpoint/2010/main" val="903012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highlight>
                  <a:srgbClr val="FFFF00"/>
                </a:highlight>
                <a:latin typeface="Times New Roman" panose="02020603050405020304" pitchFamily="18" charset="0"/>
              </a:rPr>
              <a:t> Read </a:t>
            </a:r>
            <a:r>
              <a:rPr lang="en-IN" sz="1800" b="1" i="0" u="none" strike="noStrike" dirty="0">
                <a:solidFill>
                  <a:srgbClr val="0D0D0D"/>
                </a:solidFill>
                <a:effectLst/>
                <a:highlight>
                  <a:srgbClr val="FFFF00"/>
                </a:highlight>
                <a:latin typeface="Times New Roman" panose="02020603050405020304" pitchFamily="18" charset="0"/>
              </a:rPr>
              <a:t>Slide 36</a:t>
            </a:r>
            <a:r>
              <a:rPr lang="en-IN" sz="1800" b="0" i="0" u="none" strike="noStrike" dirty="0">
                <a:solidFill>
                  <a:srgbClr val="0D0D0D"/>
                </a:solidFill>
                <a:effectLst/>
                <a:highlight>
                  <a:srgbClr val="FFFF00"/>
                </a:highlight>
                <a:latin typeface="Times New Roman" panose="02020603050405020304" pitchFamily="18" charset="0"/>
              </a:rPr>
              <a:t>  </a:t>
            </a:r>
            <a:r>
              <a:rPr lang="en-IN" sz="1800" b="0" i="0" u="none" strike="noStrike" dirty="0">
                <a:solidFill>
                  <a:srgbClr val="0D0D0D"/>
                </a:solidFill>
                <a:effectLst/>
                <a:latin typeface="Times New Roman" panose="02020603050405020304" pitchFamily="18" charset="0"/>
              </a:rPr>
              <a:t> </a:t>
            </a:r>
            <a:endParaRPr lang="en-IN" b="0" dirty="0">
              <a:effectLst/>
            </a:endParaRPr>
          </a:p>
          <a:p>
            <a:pPr algn="just" rtl="0">
              <a:spcBef>
                <a:spcPts val="0"/>
              </a:spcBef>
              <a:spcAft>
                <a:spcPts val="0"/>
              </a:spcAft>
            </a:pPr>
            <a:r>
              <a:rPr lang="en-IN" sz="1800" b="0" i="0" u="none" strike="noStrike" dirty="0">
                <a:solidFill>
                  <a:srgbClr val="0D0D0D"/>
                </a:solidFill>
                <a:effectLst/>
                <a:latin typeface="Times New Roman" panose="02020603050405020304" pitchFamily="18" charset="0"/>
              </a:rPr>
              <a:t>[ Here ,</a:t>
            </a:r>
            <a:r>
              <a:rPr lang="en-IN" sz="1800" b="1" i="0" u="none" strike="noStrike" dirty="0">
                <a:solidFill>
                  <a:srgbClr val="0D0D0D"/>
                </a:solidFill>
                <a:effectLst/>
                <a:latin typeface="Times New Roman" panose="02020603050405020304" pitchFamily="18" charset="0"/>
              </a:rPr>
              <a:t> j </a:t>
            </a:r>
            <a:r>
              <a:rPr lang="en-IN" sz="1800" b="0" i="0" u="none" strike="noStrike" dirty="0">
                <a:solidFill>
                  <a:srgbClr val="0D0D0D"/>
                </a:solidFill>
                <a:effectLst/>
                <a:latin typeface="Times New Roman" panose="02020603050405020304" pitchFamily="18" charset="0"/>
              </a:rPr>
              <a:t>is the coefficient of the factor </a:t>
            </a:r>
            <a:r>
              <a:rPr lang="en-IN" sz="1800" b="0" i="0" u="none" strike="noStrike" dirty="0" err="1">
                <a:solidFill>
                  <a:srgbClr val="0D0D0D"/>
                </a:solidFill>
                <a:effectLst/>
                <a:latin typeface="Times New Roman" panose="02020603050405020304" pitchFamily="18" charset="0"/>
              </a:rPr>
              <a:t>xj</a:t>
            </a:r>
            <a:r>
              <a:rPr lang="en-IN" sz="1800" b="0" i="0" u="none" strike="noStrike" dirty="0">
                <a:solidFill>
                  <a:srgbClr val="0D0D0D"/>
                </a:solidFill>
                <a:effectLst/>
                <a:latin typeface="Times New Roman" panose="02020603050405020304" pitchFamily="18" charset="0"/>
              </a:rPr>
              <a:t> in the logit link.]</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36</a:t>
            </a:fld>
            <a:endParaRPr lang="en-US"/>
          </a:p>
        </p:txBody>
      </p:sp>
    </p:spTree>
    <p:extLst>
      <p:ext uri="{BB962C8B-B14F-4D97-AF65-F5344CB8AC3E}">
        <p14:creationId xmlns:p14="http://schemas.microsoft.com/office/powerpoint/2010/main" val="2590854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latin typeface="Times New Roman" panose="02020603050405020304" pitchFamily="18" charset="0"/>
              </a:rPr>
              <a:t>This is the outcome of Wald's test statistics.</a:t>
            </a:r>
            <a:endParaRPr lang="en-IN" b="0" dirty="0">
              <a:effectLst/>
            </a:endParaRP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37</a:t>
            </a:fld>
            <a:endParaRPr lang="en-US"/>
          </a:p>
        </p:txBody>
      </p:sp>
    </p:spTree>
    <p:extLst>
      <p:ext uri="{BB962C8B-B14F-4D97-AF65-F5344CB8AC3E}">
        <p14:creationId xmlns:p14="http://schemas.microsoft.com/office/powerpoint/2010/main" val="2647892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i="0" u="none" strike="noStrike" dirty="0">
                <a:solidFill>
                  <a:srgbClr val="0D0D0D"/>
                </a:solidFill>
                <a:effectLst/>
                <a:highlight>
                  <a:srgbClr val="FFFF00"/>
                </a:highlight>
                <a:latin typeface="Times New Roman" panose="02020603050405020304" pitchFamily="18" charset="0"/>
              </a:rPr>
              <a:t>Read Slide 38</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38</a:t>
            </a:fld>
            <a:endParaRPr lang="en-US"/>
          </a:p>
        </p:txBody>
      </p:sp>
    </p:spTree>
    <p:extLst>
      <p:ext uri="{BB962C8B-B14F-4D97-AF65-F5344CB8AC3E}">
        <p14:creationId xmlns:p14="http://schemas.microsoft.com/office/powerpoint/2010/main" val="1042265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latin typeface="Times New Roman" panose="02020603050405020304" pitchFamily="18" charset="0"/>
              </a:rPr>
              <a:t>After fitting the full model , we’ll be using the Backward elimination procedure.</a:t>
            </a:r>
            <a:endParaRPr lang="en-IN" b="0" dirty="0">
              <a:effectLst/>
            </a:endParaRPr>
          </a:p>
          <a:p>
            <a:br>
              <a:rPr lang="en-IN" dirty="0"/>
            </a:br>
            <a:r>
              <a:rPr lang="en-IN" dirty="0"/>
              <a:t>Read Slide 39</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39</a:t>
            </a:fld>
            <a:endParaRPr lang="en-US"/>
          </a:p>
        </p:txBody>
      </p:sp>
    </p:spTree>
    <p:extLst>
      <p:ext uri="{BB962C8B-B14F-4D97-AF65-F5344CB8AC3E}">
        <p14:creationId xmlns:p14="http://schemas.microsoft.com/office/powerpoint/2010/main" val="42127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1" i="0" u="none" strike="noStrike" dirty="0">
                <a:solidFill>
                  <a:srgbClr val="0D0D0D"/>
                </a:solidFill>
                <a:effectLst/>
                <a:highlight>
                  <a:srgbClr val="00FFFF"/>
                </a:highlight>
                <a:latin typeface="Times New Roman" panose="02020603050405020304" pitchFamily="18" charset="0"/>
              </a:rPr>
              <a:t>Read Slide 4</a:t>
            </a:r>
          </a:p>
          <a:p>
            <a:pPr algn="just" rtl="0">
              <a:spcBef>
                <a:spcPts val="0"/>
              </a:spcBef>
              <a:spcAft>
                <a:spcPts val="0"/>
              </a:spcAft>
            </a:pPr>
            <a:endParaRPr lang="en-US" dirty="0"/>
          </a:p>
          <a:p>
            <a:pPr algn="just" rtl="0">
              <a:spcBef>
                <a:spcPts val="0"/>
              </a:spcBef>
              <a:spcAft>
                <a:spcPts val="0"/>
              </a:spcAft>
            </a:pPr>
            <a:r>
              <a:rPr lang="en-IN" sz="1800" b="0" i="0" u="none" strike="noStrike" dirty="0">
                <a:solidFill>
                  <a:srgbClr val="0D0D0D"/>
                </a:solidFill>
                <a:effectLst/>
                <a:highlight>
                  <a:srgbClr val="FFFFFF"/>
                </a:highlight>
                <a:latin typeface="Times New Roman" panose="02020603050405020304" pitchFamily="18" charset="0"/>
              </a:rPr>
              <a:t>Now let’s see some quick scopes and objectives of this study The first priority of the objective of this study </a:t>
            </a:r>
          </a:p>
          <a:p>
            <a:pPr algn="just" rtl="0">
              <a:spcBef>
                <a:spcPts val="0"/>
              </a:spcBef>
              <a:spcAft>
                <a:spcPts val="0"/>
              </a:spcAft>
            </a:pPr>
            <a:endParaRPr lang="en-IN" sz="1800" b="0" i="0" u="none" strike="noStrike" dirty="0">
              <a:solidFill>
                <a:srgbClr val="0D0D0D"/>
              </a:solidFill>
              <a:effectLst/>
              <a:highlight>
                <a:srgbClr val="FFFFFF"/>
              </a:highlight>
              <a:latin typeface="Times New Roman" panose="02020603050405020304" pitchFamily="18" charset="0"/>
            </a:endParaRPr>
          </a:p>
          <a:p>
            <a:pPr algn="just" rtl="0">
              <a:spcBef>
                <a:spcPts val="0"/>
              </a:spcBef>
              <a:spcAft>
                <a:spcPts val="0"/>
              </a:spcAft>
            </a:pPr>
            <a:r>
              <a:rPr lang="en-IN" sz="1800" b="1" i="0" u="none" strike="noStrike" dirty="0">
                <a:solidFill>
                  <a:srgbClr val="0D0D0D"/>
                </a:solidFill>
                <a:effectLst/>
                <a:highlight>
                  <a:srgbClr val="FFFF00"/>
                </a:highlight>
                <a:latin typeface="Times New Roman" panose="02020603050405020304" pitchFamily="18" charset="0"/>
              </a:rPr>
              <a:t>Go to Slide 5</a:t>
            </a:r>
            <a:endParaRPr lang="en-IN" b="0" dirty="0">
              <a:effectLst/>
            </a:endParaRP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dirty="0"/>
          </a:p>
        </p:txBody>
      </p:sp>
    </p:spTree>
    <p:extLst>
      <p:ext uri="{BB962C8B-B14F-4D97-AF65-F5344CB8AC3E}">
        <p14:creationId xmlns:p14="http://schemas.microsoft.com/office/powerpoint/2010/main" val="1638063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40</a:t>
            </a:r>
          </a:p>
        </p:txBody>
      </p:sp>
      <p:sp>
        <p:nvSpPr>
          <p:cNvPr id="4" name="Slide Number Placeholder 3"/>
          <p:cNvSpPr>
            <a:spLocks noGrp="1"/>
          </p:cNvSpPr>
          <p:nvPr>
            <p:ph type="sldNum" sz="quarter" idx="5"/>
          </p:nvPr>
        </p:nvSpPr>
        <p:spPr/>
        <p:txBody>
          <a:bodyPr/>
          <a:lstStyle/>
          <a:p>
            <a:fld id="{BF54CC93-997B-054B-9AD4-ED97648C99BF}" type="slidenum">
              <a:rPr lang="en-US" smtClean="0"/>
              <a:t>40</a:t>
            </a:fld>
            <a:endParaRPr lang="en-US"/>
          </a:p>
        </p:txBody>
      </p:sp>
    </p:spTree>
    <p:extLst>
      <p:ext uri="{BB962C8B-B14F-4D97-AF65-F5344CB8AC3E}">
        <p14:creationId xmlns:p14="http://schemas.microsoft.com/office/powerpoint/2010/main" val="4180234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41</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41</a:t>
            </a:fld>
            <a:endParaRPr lang="en-US"/>
          </a:p>
        </p:txBody>
      </p:sp>
    </p:spTree>
    <p:extLst>
      <p:ext uri="{BB962C8B-B14F-4D97-AF65-F5344CB8AC3E}">
        <p14:creationId xmlns:p14="http://schemas.microsoft.com/office/powerpoint/2010/main" val="2299550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42</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42</a:t>
            </a:fld>
            <a:endParaRPr lang="en-US"/>
          </a:p>
        </p:txBody>
      </p:sp>
    </p:spTree>
    <p:extLst>
      <p:ext uri="{BB962C8B-B14F-4D97-AF65-F5344CB8AC3E}">
        <p14:creationId xmlns:p14="http://schemas.microsoft.com/office/powerpoint/2010/main" val="249320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43</a:t>
            </a:r>
          </a:p>
        </p:txBody>
      </p:sp>
      <p:sp>
        <p:nvSpPr>
          <p:cNvPr id="4" name="Slide Number Placeholder 3"/>
          <p:cNvSpPr>
            <a:spLocks noGrp="1"/>
          </p:cNvSpPr>
          <p:nvPr>
            <p:ph type="sldNum" sz="quarter" idx="5"/>
          </p:nvPr>
        </p:nvSpPr>
        <p:spPr/>
        <p:txBody>
          <a:bodyPr/>
          <a:lstStyle/>
          <a:p>
            <a:fld id="{BF54CC93-997B-054B-9AD4-ED97648C99BF}" type="slidenum">
              <a:rPr lang="en-US" smtClean="0"/>
              <a:t>43</a:t>
            </a:fld>
            <a:endParaRPr lang="en-US"/>
          </a:p>
        </p:txBody>
      </p:sp>
    </p:spTree>
    <p:extLst>
      <p:ext uri="{BB962C8B-B14F-4D97-AF65-F5344CB8AC3E}">
        <p14:creationId xmlns:p14="http://schemas.microsoft.com/office/powerpoint/2010/main" val="3961169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44</a:t>
            </a:r>
          </a:p>
        </p:txBody>
      </p:sp>
      <p:sp>
        <p:nvSpPr>
          <p:cNvPr id="4" name="Slide Number Placeholder 3"/>
          <p:cNvSpPr>
            <a:spLocks noGrp="1"/>
          </p:cNvSpPr>
          <p:nvPr>
            <p:ph type="sldNum" sz="quarter" idx="5"/>
          </p:nvPr>
        </p:nvSpPr>
        <p:spPr/>
        <p:txBody>
          <a:bodyPr/>
          <a:lstStyle/>
          <a:p>
            <a:fld id="{BF54CC93-997B-054B-9AD4-ED97648C99BF}" type="slidenum">
              <a:rPr lang="en-US" smtClean="0"/>
              <a:t>44</a:t>
            </a:fld>
            <a:endParaRPr lang="en-US"/>
          </a:p>
        </p:txBody>
      </p:sp>
    </p:spTree>
    <p:extLst>
      <p:ext uri="{BB962C8B-B14F-4D97-AF65-F5344CB8AC3E}">
        <p14:creationId xmlns:p14="http://schemas.microsoft.com/office/powerpoint/2010/main" val="3185200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45</a:t>
            </a:r>
          </a:p>
        </p:txBody>
      </p:sp>
      <p:sp>
        <p:nvSpPr>
          <p:cNvPr id="4" name="Slide Number Placeholder 3"/>
          <p:cNvSpPr>
            <a:spLocks noGrp="1"/>
          </p:cNvSpPr>
          <p:nvPr>
            <p:ph type="sldNum" sz="quarter" idx="5"/>
          </p:nvPr>
        </p:nvSpPr>
        <p:spPr/>
        <p:txBody>
          <a:bodyPr/>
          <a:lstStyle/>
          <a:p>
            <a:fld id="{BF54CC93-997B-054B-9AD4-ED97648C99BF}" type="slidenum">
              <a:rPr lang="en-US" smtClean="0"/>
              <a:t>45</a:t>
            </a:fld>
            <a:endParaRPr lang="en-US"/>
          </a:p>
        </p:txBody>
      </p:sp>
    </p:spTree>
    <p:extLst>
      <p:ext uri="{BB962C8B-B14F-4D97-AF65-F5344CB8AC3E}">
        <p14:creationId xmlns:p14="http://schemas.microsoft.com/office/powerpoint/2010/main" val="2239456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46</a:t>
            </a:r>
          </a:p>
        </p:txBody>
      </p:sp>
      <p:sp>
        <p:nvSpPr>
          <p:cNvPr id="4" name="Slide Number Placeholder 3"/>
          <p:cNvSpPr>
            <a:spLocks noGrp="1"/>
          </p:cNvSpPr>
          <p:nvPr>
            <p:ph type="sldNum" sz="quarter" idx="5"/>
          </p:nvPr>
        </p:nvSpPr>
        <p:spPr/>
        <p:txBody>
          <a:bodyPr/>
          <a:lstStyle/>
          <a:p>
            <a:fld id="{BF54CC93-997B-054B-9AD4-ED97648C99BF}" type="slidenum">
              <a:rPr lang="en-US" smtClean="0"/>
              <a:t>46</a:t>
            </a:fld>
            <a:endParaRPr lang="en-US"/>
          </a:p>
        </p:txBody>
      </p:sp>
    </p:spTree>
    <p:extLst>
      <p:ext uri="{BB962C8B-B14F-4D97-AF65-F5344CB8AC3E}">
        <p14:creationId xmlns:p14="http://schemas.microsoft.com/office/powerpoint/2010/main" val="2803966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47</a:t>
            </a:r>
          </a:p>
        </p:txBody>
      </p:sp>
      <p:sp>
        <p:nvSpPr>
          <p:cNvPr id="4" name="Slide Number Placeholder 3"/>
          <p:cNvSpPr>
            <a:spLocks noGrp="1"/>
          </p:cNvSpPr>
          <p:nvPr>
            <p:ph type="sldNum" sz="quarter" idx="5"/>
          </p:nvPr>
        </p:nvSpPr>
        <p:spPr/>
        <p:txBody>
          <a:bodyPr/>
          <a:lstStyle/>
          <a:p>
            <a:fld id="{BF54CC93-997B-054B-9AD4-ED97648C99BF}" type="slidenum">
              <a:rPr lang="en-US" smtClean="0"/>
              <a:t>47</a:t>
            </a:fld>
            <a:endParaRPr lang="en-US"/>
          </a:p>
        </p:txBody>
      </p:sp>
    </p:spTree>
    <p:extLst>
      <p:ext uri="{BB962C8B-B14F-4D97-AF65-F5344CB8AC3E}">
        <p14:creationId xmlns:p14="http://schemas.microsoft.com/office/powerpoint/2010/main" val="1276977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48</a:t>
            </a:r>
          </a:p>
        </p:txBody>
      </p:sp>
      <p:sp>
        <p:nvSpPr>
          <p:cNvPr id="4" name="Slide Number Placeholder 3"/>
          <p:cNvSpPr>
            <a:spLocks noGrp="1"/>
          </p:cNvSpPr>
          <p:nvPr>
            <p:ph type="sldNum" sz="quarter" idx="5"/>
          </p:nvPr>
        </p:nvSpPr>
        <p:spPr/>
        <p:txBody>
          <a:bodyPr/>
          <a:lstStyle/>
          <a:p>
            <a:fld id="{BF54CC93-997B-054B-9AD4-ED97648C99BF}" type="slidenum">
              <a:rPr lang="en-US" smtClean="0"/>
              <a:t>48</a:t>
            </a:fld>
            <a:endParaRPr lang="en-US"/>
          </a:p>
        </p:txBody>
      </p:sp>
    </p:spTree>
    <p:extLst>
      <p:ext uri="{BB962C8B-B14F-4D97-AF65-F5344CB8AC3E}">
        <p14:creationId xmlns:p14="http://schemas.microsoft.com/office/powerpoint/2010/main" val="385042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highlight>
                  <a:srgbClr val="FFFFFF"/>
                </a:highlight>
                <a:latin typeface="Times New Roman" panose="02020603050405020304" pitchFamily="18" charset="0"/>
              </a:rPr>
              <a:t>After successfully fitting the optimal regression model, let's now examine some key classification statistics.</a:t>
            </a:r>
          </a:p>
          <a:p>
            <a:pPr algn="just" rtl="0">
              <a:spcBef>
                <a:spcPts val="0"/>
              </a:spcBef>
              <a:spcAft>
                <a:spcPts val="0"/>
              </a:spcAft>
            </a:pPr>
            <a:endParaRPr lang="en-IN" sz="1800" b="0" i="0" u="none" strike="noStrike" dirty="0">
              <a:solidFill>
                <a:srgbClr val="0D0D0D"/>
              </a:solidFill>
              <a:effectLst/>
              <a:highlight>
                <a:srgbClr val="FFFFFF"/>
              </a:highlight>
              <a:latin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1" i="0" u="none" strike="noStrike" dirty="0">
                <a:solidFill>
                  <a:srgbClr val="0D0D0D"/>
                </a:solidFill>
                <a:effectLst/>
                <a:highlight>
                  <a:srgbClr val="FFFF00"/>
                </a:highlight>
                <a:latin typeface="Times New Roman" panose="02020603050405020304" pitchFamily="18" charset="0"/>
              </a:rPr>
              <a:t>Read Slide 49</a:t>
            </a:r>
            <a:endParaRPr lang="en-IN" sz="1800" b="0" i="0" u="none" strike="noStrike" dirty="0">
              <a:solidFill>
                <a:schemeClr val="tx1"/>
              </a:solidFill>
              <a:effectLst/>
              <a:highlight>
                <a:srgbClr val="FFFF00"/>
              </a:highlight>
              <a:latin typeface="+mn-lt"/>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800" b="0" i="0" u="none" strike="noStrike" dirty="0">
              <a:solidFill>
                <a:srgbClr val="0D0D0D"/>
              </a:solidFill>
              <a:effectLst/>
              <a:highlight>
                <a:srgbClr val="FFFFFF"/>
              </a:highlight>
              <a:latin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b="0" i="0" u="none" strike="noStrike" dirty="0">
                <a:solidFill>
                  <a:srgbClr val="0D0D0D"/>
                </a:solidFill>
                <a:effectLst/>
                <a:highlight>
                  <a:srgbClr val="FFFFFF"/>
                </a:highlight>
                <a:latin typeface="Times New Roman" panose="02020603050405020304" pitchFamily="18" charset="0"/>
              </a:rPr>
              <a:t>The optimum threshold is obtained at that value of predicted probabilities for which the product of True Positive Rate (TPR) and (1 - False Positive Rate (FPR)) is maximum, not minimum. This threshold maximises the discrimination power of the model between the positive and negative classes.</a:t>
            </a:r>
            <a:endParaRPr lang="en-US" dirty="0"/>
          </a:p>
          <a:p>
            <a:pPr algn="just" rtl="0">
              <a:spcBef>
                <a:spcPts val="0"/>
              </a:spcBef>
              <a:spcAft>
                <a:spcPts val="0"/>
              </a:spcAft>
            </a:pPr>
            <a:endParaRPr lang="en-IN" b="0" dirty="0">
              <a:effectLst/>
            </a:endParaRP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49</a:t>
            </a:fld>
            <a:endParaRPr lang="en-US"/>
          </a:p>
        </p:txBody>
      </p:sp>
    </p:spTree>
    <p:extLst>
      <p:ext uri="{BB962C8B-B14F-4D97-AF65-F5344CB8AC3E}">
        <p14:creationId xmlns:p14="http://schemas.microsoft.com/office/powerpoint/2010/main" val="2442976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i="0" u="none" strike="noStrike" dirty="0">
                <a:solidFill>
                  <a:srgbClr val="0D0D0D"/>
                </a:solidFill>
                <a:effectLst/>
                <a:highlight>
                  <a:srgbClr val="00FFFF"/>
                </a:highlight>
                <a:latin typeface="Times New Roman" panose="02020603050405020304" pitchFamily="18" charset="0"/>
              </a:rPr>
              <a:t>Read Slide 5</a:t>
            </a:r>
            <a:r>
              <a:rPr lang="en-IN" sz="1800" b="1" i="0" u="none" strike="noStrike" dirty="0">
                <a:solidFill>
                  <a:srgbClr val="0D0D0D"/>
                </a:solidFill>
                <a:effectLs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a:t>
            </a:fld>
            <a:endParaRPr lang="en-US"/>
          </a:p>
        </p:txBody>
      </p:sp>
    </p:spTree>
    <p:extLst>
      <p:ext uri="{BB962C8B-B14F-4D97-AF65-F5344CB8AC3E}">
        <p14:creationId xmlns:p14="http://schemas.microsoft.com/office/powerpoint/2010/main" val="376409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50</a:t>
            </a:r>
          </a:p>
        </p:txBody>
      </p:sp>
      <p:sp>
        <p:nvSpPr>
          <p:cNvPr id="4" name="Slide Number Placeholder 3"/>
          <p:cNvSpPr>
            <a:spLocks noGrp="1"/>
          </p:cNvSpPr>
          <p:nvPr>
            <p:ph type="sldNum" sz="quarter" idx="5"/>
          </p:nvPr>
        </p:nvSpPr>
        <p:spPr/>
        <p:txBody>
          <a:bodyPr/>
          <a:lstStyle/>
          <a:p>
            <a:fld id="{BF54CC93-997B-054B-9AD4-ED97648C99BF}" type="slidenum">
              <a:rPr lang="en-US" smtClean="0"/>
              <a:t>50</a:t>
            </a:fld>
            <a:endParaRPr lang="en-US"/>
          </a:p>
        </p:txBody>
      </p:sp>
    </p:spTree>
    <p:extLst>
      <p:ext uri="{BB962C8B-B14F-4D97-AF65-F5344CB8AC3E}">
        <p14:creationId xmlns:p14="http://schemas.microsoft.com/office/powerpoint/2010/main" val="1089184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51</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51</a:t>
            </a:fld>
            <a:endParaRPr lang="en-US"/>
          </a:p>
        </p:txBody>
      </p:sp>
    </p:spTree>
    <p:extLst>
      <p:ext uri="{BB962C8B-B14F-4D97-AF65-F5344CB8AC3E}">
        <p14:creationId xmlns:p14="http://schemas.microsoft.com/office/powerpoint/2010/main" val="1418994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52</a:t>
            </a:r>
          </a:p>
        </p:txBody>
      </p:sp>
      <p:sp>
        <p:nvSpPr>
          <p:cNvPr id="4" name="Slide Number Placeholder 3"/>
          <p:cNvSpPr>
            <a:spLocks noGrp="1"/>
          </p:cNvSpPr>
          <p:nvPr>
            <p:ph type="sldNum" sz="quarter" idx="5"/>
          </p:nvPr>
        </p:nvSpPr>
        <p:spPr/>
        <p:txBody>
          <a:bodyPr/>
          <a:lstStyle/>
          <a:p>
            <a:fld id="{BF54CC93-997B-054B-9AD4-ED97648C99BF}" type="slidenum">
              <a:rPr lang="en-US" smtClean="0"/>
              <a:t>52</a:t>
            </a:fld>
            <a:endParaRPr lang="en-US"/>
          </a:p>
        </p:txBody>
      </p:sp>
    </p:spTree>
    <p:extLst>
      <p:ext uri="{BB962C8B-B14F-4D97-AF65-F5344CB8AC3E}">
        <p14:creationId xmlns:p14="http://schemas.microsoft.com/office/powerpoint/2010/main" val="2197797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53</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53</a:t>
            </a:fld>
            <a:endParaRPr lang="en-US"/>
          </a:p>
        </p:txBody>
      </p:sp>
    </p:spTree>
    <p:extLst>
      <p:ext uri="{BB962C8B-B14F-4D97-AF65-F5344CB8AC3E}">
        <p14:creationId xmlns:p14="http://schemas.microsoft.com/office/powerpoint/2010/main" val="1131032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54</a:t>
            </a:r>
          </a:p>
        </p:txBody>
      </p:sp>
      <p:sp>
        <p:nvSpPr>
          <p:cNvPr id="4" name="Slide Number Placeholder 3"/>
          <p:cNvSpPr>
            <a:spLocks noGrp="1"/>
          </p:cNvSpPr>
          <p:nvPr>
            <p:ph type="sldNum" sz="quarter" idx="5"/>
          </p:nvPr>
        </p:nvSpPr>
        <p:spPr/>
        <p:txBody>
          <a:bodyPr/>
          <a:lstStyle/>
          <a:p>
            <a:fld id="{BF54CC93-997B-054B-9AD4-ED97648C99BF}" type="slidenum">
              <a:rPr lang="en-US" smtClean="0"/>
              <a:t>54</a:t>
            </a:fld>
            <a:endParaRPr lang="en-US"/>
          </a:p>
        </p:txBody>
      </p:sp>
    </p:spTree>
    <p:extLst>
      <p:ext uri="{BB962C8B-B14F-4D97-AF65-F5344CB8AC3E}">
        <p14:creationId xmlns:p14="http://schemas.microsoft.com/office/powerpoint/2010/main" val="2753887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54</a:t>
            </a:r>
          </a:p>
        </p:txBody>
      </p:sp>
      <p:sp>
        <p:nvSpPr>
          <p:cNvPr id="4" name="Slide Number Placeholder 3"/>
          <p:cNvSpPr>
            <a:spLocks noGrp="1"/>
          </p:cNvSpPr>
          <p:nvPr>
            <p:ph type="sldNum" sz="quarter" idx="5"/>
          </p:nvPr>
        </p:nvSpPr>
        <p:spPr/>
        <p:txBody>
          <a:bodyPr/>
          <a:lstStyle/>
          <a:p>
            <a:fld id="{BF54CC93-997B-054B-9AD4-ED97648C99BF}" type="slidenum">
              <a:rPr lang="en-US" smtClean="0"/>
              <a:t>55</a:t>
            </a:fld>
            <a:endParaRPr lang="en-US"/>
          </a:p>
        </p:txBody>
      </p:sp>
    </p:spTree>
    <p:extLst>
      <p:ext uri="{BB962C8B-B14F-4D97-AF65-F5344CB8AC3E}">
        <p14:creationId xmlns:p14="http://schemas.microsoft.com/office/powerpoint/2010/main" val="2249765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56</a:t>
            </a:r>
          </a:p>
        </p:txBody>
      </p:sp>
      <p:sp>
        <p:nvSpPr>
          <p:cNvPr id="4" name="Slide Number Placeholder 3"/>
          <p:cNvSpPr>
            <a:spLocks noGrp="1"/>
          </p:cNvSpPr>
          <p:nvPr>
            <p:ph type="sldNum" sz="quarter" idx="5"/>
          </p:nvPr>
        </p:nvSpPr>
        <p:spPr/>
        <p:txBody>
          <a:bodyPr/>
          <a:lstStyle/>
          <a:p>
            <a:fld id="{BF54CC93-997B-054B-9AD4-ED97648C99BF}" type="slidenum">
              <a:rPr lang="en-US" smtClean="0"/>
              <a:t>56</a:t>
            </a:fld>
            <a:endParaRPr lang="en-US"/>
          </a:p>
        </p:txBody>
      </p:sp>
    </p:spTree>
    <p:extLst>
      <p:ext uri="{BB962C8B-B14F-4D97-AF65-F5344CB8AC3E}">
        <p14:creationId xmlns:p14="http://schemas.microsoft.com/office/powerpoint/2010/main" val="447621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57</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57</a:t>
            </a:fld>
            <a:endParaRPr lang="en-US"/>
          </a:p>
        </p:txBody>
      </p:sp>
    </p:spTree>
    <p:extLst>
      <p:ext uri="{BB962C8B-B14F-4D97-AF65-F5344CB8AC3E}">
        <p14:creationId xmlns:p14="http://schemas.microsoft.com/office/powerpoint/2010/main" val="3764333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58</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58</a:t>
            </a:fld>
            <a:endParaRPr lang="en-US"/>
          </a:p>
        </p:txBody>
      </p:sp>
    </p:spTree>
    <p:extLst>
      <p:ext uri="{BB962C8B-B14F-4D97-AF65-F5344CB8AC3E}">
        <p14:creationId xmlns:p14="http://schemas.microsoft.com/office/powerpoint/2010/main" val="2841787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 59</a:t>
            </a:r>
          </a:p>
          <a:p>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59</a:t>
            </a:fld>
            <a:endParaRPr lang="en-US"/>
          </a:p>
        </p:txBody>
      </p:sp>
    </p:spTree>
    <p:extLst>
      <p:ext uri="{BB962C8B-B14F-4D97-AF65-F5344CB8AC3E}">
        <p14:creationId xmlns:p14="http://schemas.microsoft.com/office/powerpoint/2010/main" val="4144277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i="0" u="none" strike="noStrike" dirty="0">
                <a:solidFill>
                  <a:srgbClr val="0D0D0D"/>
                </a:solidFill>
                <a:effectLst/>
                <a:highlight>
                  <a:srgbClr val="00FFFF"/>
                </a:highlight>
                <a:latin typeface="Times New Roman" panose="02020603050405020304" pitchFamily="18" charset="0"/>
              </a:rPr>
              <a:t>Read Slide 6</a:t>
            </a: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6</a:t>
            </a:fld>
            <a:endParaRPr lang="en-US"/>
          </a:p>
        </p:txBody>
      </p:sp>
    </p:spTree>
    <p:extLst>
      <p:ext uri="{BB962C8B-B14F-4D97-AF65-F5344CB8AC3E}">
        <p14:creationId xmlns:p14="http://schemas.microsoft.com/office/powerpoint/2010/main" val="1328861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a:t>
            </a:r>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60</a:t>
            </a:fld>
            <a:endParaRPr lang="en-US" dirty="0"/>
          </a:p>
        </p:txBody>
      </p:sp>
    </p:spTree>
    <p:extLst>
      <p:ext uri="{BB962C8B-B14F-4D97-AF65-F5344CB8AC3E}">
        <p14:creationId xmlns:p14="http://schemas.microsoft.com/office/powerpoint/2010/main" val="2735792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00FFFF"/>
                </a:highlight>
                <a:latin typeface="Times New Roman" panose="02020603050405020304" pitchFamily="18" charset="0"/>
              </a:rPr>
              <a:t>Read Slide 7</a:t>
            </a:r>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7</a:t>
            </a:fld>
            <a:endParaRPr lang="en-US"/>
          </a:p>
        </p:txBody>
      </p:sp>
    </p:spTree>
    <p:extLst>
      <p:ext uri="{BB962C8B-B14F-4D97-AF65-F5344CB8AC3E}">
        <p14:creationId xmlns:p14="http://schemas.microsoft.com/office/powerpoint/2010/main" val="197717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solidFill>
                  <a:srgbClr val="0D0D0D"/>
                </a:solidFill>
                <a:effectLst/>
                <a:highlight>
                  <a:srgbClr val="00FFFF"/>
                </a:highlight>
                <a:latin typeface="Times New Roman" panose="02020603050405020304" pitchFamily="18" charset="0"/>
              </a:rPr>
              <a:t>Read Slide 8</a:t>
            </a:r>
          </a:p>
          <a:p>
            <a:pPr algn="just" rtl="0">
              <a:spcBef>
                <a:spcPts val="0"/>
              </a:spcBef>
              <a:spcAft>
                <a:spcPts val="0"/>
              </a:spcAft>
            </a:pPr>
            <a:r>
              <a:rPr lang="en-IN" sz="1800" b="1" i="0" u="none" strike="noStrike" dirty="0">
                <a:solidFill>
                  <a:srgbClr val="0D0D0D"/>
                </a:solidFill>
                <a:effectLst/>
                <a:highlight>
                  <a:srgbClr val="FFFF00"/>
                </a:highlight>
                <a:latin typeface="Times New Roman" panose="02020603050405020304" pitchFamily="18" charset="0"/>
              </a:rPr>
              <a:t>Go to Slide 9</a:t>
            </a:r>
            <a:endParaRPr lang="en-IN" b="0" dirty="0">
              <a:effectLst/>
            </a:endParaRP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8</a:t>
            </a:fld>
            <a:endParaRPr lang="en-US"/>
          </a:p>
        </p:txBody>
      </p:sp>
    </p:spTree>
    <p:extLst>
      <p:ext uri="{BB962C8B-B14F-4D97-AF65-F5344CB8AC3E}">
        <p14:creationId xmlns:p14="http://schemas.microsoft.com/office/powerpoint/2010/main" val="233203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N" sz="1800" b="0" i="0" u="none" strike="noStrike" dirty="0">
                <a:solidFill>
                  <a:srgbClr val="0D0D0D"/>
                </a:solidFill>
                <a:effectLst/>
                <a:highlight>
                  <a:srgbClr val="FFFFFF"/>
                </a:highlight>
                <a:latin typeface="Times New Roman" panose="02020603050405020304" pitchFamily="18" charset="0"/>
              </a:rPr>
              <a:t>For all our predictive work, we will be utilizing logistic regression. </a:t>
            </a:r>
            <a:endParaRPr lang="en-IN" b="0" dirty="0">
              <a:effectLst/>
            </a:endParaRPr>
          </a:p>
          <a:p>
            <a:pPr algn="just" rtl="0">
              <a:spcBef>
                <a:spcPts val="0"/>
              </a:spcBef>
              <a:spcAft>
                <a:spcPts val="0"/>
              </a:spcAft>
            </a:pPr>
            <a:r>
              <a:rPr lang="en-IN" sz="1800" b="0" i="0" u="none" strike="noStrike" dirty="0">
                <a:solidFill>
                  <a:srgbClr val="0D0D0D"/>
                </a:solidFill>
                <a:effectLst/>
                <a:latin typeface="Times New Roman" panose="02020603050405020304" pitchFamily="18" charset="0"/>
              </a:rPr>
              <a:t>Logistic regression/Binary Regression is a critical area of research that aims to understand the factors that contribute to the development and progression of cardiovascular disease. Logistic regression can be used to analyze CVD data and identify the factors that are associated with the disease.</a:t>
            </a:r>
            <a:endParaRPr lang="en-IN" b="0" dirty="0">
              <a:effectLst/>
            </a:endParaRPr>
          </a:p>
          <a:p>
            <a:pPr algn="just" rtl="0">
              <a:spcBef>
                <a:spcPts val="0"/>
              </a:spcBef>
              <a:spcAft>
                <a:spcPts val="0"/>
              </a:spcAft>
            </a:pPr>
            <a:r>
              <a:rPr lang="en-IN" sz="1800" b="0" i="0" u="none" strike="noStrike" dirty="0">
                <a:solidFill>
                  <a:srgbClr val="0D0D0D"/>
                </a:solidFill>
                <a:effectLst/>
                <a:highlight>
                  <a:srgbClr val="FFFFFF"/>
                </a:highlight>
                <a:latin typeface="Times New Roman" panose="02020603050405020304" pitchFamily="18" charset="0"/>
              </a:rPr>
              <a:t>Before we delve into the specifics, let's outline a few assumptions inherent to logistic regression models, which are crucial for interpreting our results accurately.</a:t>
            </a:r>
            <a:endParaRPr lang="en-IN" b="0" dirty="0">
              <a:effectLst/>
            </a:endParaRPr>
          </a:p>
          <a:p>
            <a:br>
              <a:rPr lang="en-IN" dirty="0"/>
            </a:b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9</a:t>
            </a:fld>
            <a:endParaRPr lang="en-US"/>
          </a:p>
        </p:txBody>
      </p:sp>
    </p:spTree>
    <p:extLst>
      <p:ext uri="{BB962C8B-B14F-4D97-AF65-F5344CB8AC3E}">
        <p14:creationId xmlns:p14="http://schemas.microsoft.com/office/powerpoint/2010/main" val="290275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openxmlformats.org/officeDocument/2006/relationships/image" Target="../media/image5.png"/><Relationship Id="rId4" Type="http://schemas.microsoft.com/office/2007/relationships/hdphoto" Target="../media/hdphoto1.wdp"/><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3.png"/><Relationship Id="rId5" Type="http://schemas.openxmlformats.org/officeDocument/2006/relationships/image" Target="../media/image4.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7.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5.wdp"/></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6.wdp"/><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16.wdp"/><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0.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17.wdp"/></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microsoft.com/office/2007/relationships/hdphoto" Target="../media/hdphoto18.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1.wdp"/><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27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image" Target="../media/image260.png"/><Relationship Id="rId16" Type="http://schemas.openxmlformats.org/officeDocument/2006/relationships/image" Target="../media/image400.png"/><Relationship Id="rId1" Type="http://schemas.openxmlformats.org/officeDocument/2006/relationships/slideLayout" Target="../slideLayouts/slideLayout7.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5" Type="http://schemas.openxmlformats.org/officeDocument/2006/relationships/image" Target="../media/image3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 Id="rId1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3.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487437" y="121857"/>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 name="Hexagon 2">
              <a:extLst>
                <a:ext uri="{FF2B5EF4-FFF2-40B4-BE49-F238E27FC236}">
                  <a16:creationId xmlns:a16="http://schemas.microsoft.com/office/drawing/2014/main" id="{EDE3FF5F-698F-FC1C-115A-D93B280A7EA7}"/>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D5DA8661-B926-71AD-4AB6-0EFC09DE8EE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80D89AFD-9E7B-B41A-6F4D-08823C068F8C}"/>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7CF6DA51-15CF-2E30-3236-05CE43A4909D}"/>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0A657810-CAA4-1965-2689-7C76BE6C6F78}"/>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15" name="Hexagon 14">
            <a:extLst>
              <a:ext uri="{FF2B5EF4-FFF2-40B4-BE49-F238E27FC236}">
                <a16:creationId xmlns:a16="http://schemas.microsoft.com/office/drawing/2014/main" id="{005E4393-9623-212A-C2EF-A2483B572614}"/>
              </a:ext>
            </a:extLst>
          </p:cNvPr>
          <p:cNvSpPr/>
          <p:nvPr/>
        </p:nvSpPr>
        <p:spPr>
          <a:xfrm rot="21584110">
            <a:off x="10615118" y="6403309"/>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798184" y="7362088"/>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82308" y="8501997"/>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02A482C4-D2F5-96C6-972C-A03A086FFB60}"/>
              </a:ext>
            </a:extLst>
          </p:cNvPr>
          <p:cNvGrpSpPr/>
          <p:nvPr/>
        </p:nvGrpSpPr>
        <p:grpSpPr>
          <a:xfrm>
            <a:off x="-287175" y="2597147"/>
            <a:ext cx="951982" cy="1129538"/>
            <a:chOff x="-236375" y="2732614"/>
            <a:chExt cx="951982" cy="1129538"/>
          </a:xfrm>
        </p:grpSpPr>
        <p:sp>
          <p:nvSpPr>
            <p:cNvPr id="26" name="Rectangle 25">
              <a:extLst>
                <a:ext uri="{FF2B5EF4-FFF2-40B4-BE49-F238E27FC236}">
                  <a16:creationId xmlns:a16="http://schemas.microsoft.com/office/drawing/2014/main" id="{7D138D6E-76F6-D762-3BB6-0AF6C3CDFCFD}"/>
                </a:ext>
              </a:extLst>
            </p:cNvPr>
            <p:cNvSpPr/>
            <p:nvPr/>
          </p:nvSpPr>
          <p:spPr>
            <a:xfrm rot="10800000">
              <a:off x="-236375" y="3000377"/>
              <a:ext cx="811414"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160784" y="2978063"/>
              <a:ext cx="1121840" cy="630942"/>
            </a:xfrm>
            <a:prstGeom prst="rect">
              <a:avLst/>
            </a:prstGeom>
            <a:noFill/>
          </p:spPr>
          <p:txBody>
            <a:bodyPr wrap="square" rtlCol="0">
              <a:spAutoFit/>
            </a:bodyPr>
            <a:lstStyle/>
            <a:p>
              <a:r>
                <a:rPr lang="en-US" sz="3500" b="1" spc="-150" dirty="0">
                  <a:latin typeface="Avenir Next" panose="020B0503020202020204" pitchFamily="34" charset="0"/>
                  <a:ea typeface="Krungthep" panose="02000400000000000000" pitchFamily="2" charset="-34"/>
                  <a:cs typeface="Times New Roman" panose="02020603050405020304" pitchFamily="18" charset="0"/>
                </a:rPr>
                <a:t>For</a:t>
              </a:r>
            </a:p>
          </p:txBody>
        </p:sp>
      </p:grpSp>
      <p:grpSp>
        <p:nvGrpSpPr>
          <p:cNvPr id="20" name="Group 19">
            <a:extLst>
              <a:ext uri="{FF2B5EF4-FFF2-40B4-BE49-F238E27FC236}">
                <a16:creationId xmlns:a16="http://schemas.microsoft.com/office/drawing/2014/main" id="{3F993B9C-508D-A758-2672-8C34E5531078}"/>
              </a:ext>
            </a:extLst>
          </p:cNvPr>
          <p:cNvGrpSpPr/>
          <p:nvPr/>
        </p:nvGrpSpPr>
        <p:grpSpPr>
          <a:xfrm>
            <a:off x="491064" y="1613338"/>
            <a:ext cx="7594848" cy="3297290"/>
            <a:chOff x="136607" y="1745640"/>
            <a:chExt cx="7594848" cy="3297290"/>
          </a:xfrm>
        </p:grpSpPr>
        <p:sp>
          <p:nvSpPr>
            <p:cNvPr id="21" name="TextBox 20">
              <a:extLst>
                <a:ext uri="{FF2B5EF4-FFF2-40B4-BE49-F238E27FC236}">
                  <a16:creationId xmlns:a16="http://schemas.microsoft.com/office/drawing/2014/main" id="{2DD04E7D-1F37-C4DA-A78F-4903134BD34E}"/>
                </a:ext>
              </a:extLst>
            </p:cNvPr>
            <p:cNvSpPr txBox="1"/>
            <p:nvPr/>
          </p:nvSpPr>
          <p:spPr>
            <a:xfrm>
              <a:off x="136607" y="2572729"/>
              <a:ext cx="5979734" cy="1015663"/>
            </a:xfrm>
            <a:prstGeom prst="rect">
              <a:avLst/>
            </a:prstGeom>
            <a:noFill/>
          </p:spPr>
          <p:txBody>
            <a:bodyPr wrap="square" rtlCol="0">
              <a:spAutoFit/>
            </a:bodyPr>
            <a:lstStyle/>
            <a:p>
              <a:r>
                <a:rPr lang="en-US" sz="6000" b="1"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Cardiovascular</a:t>
              </a:r>
            </a:p>
          </p:txBody>
        </p:sp>
        <p:sp>
          <p:nvSpPr>
            <p:cNvPr id="22" name="TextBox 21">
              <a:extLst>
                <a:ext uri="{FF2B5EF4-FFF2-40B4-BE49-F238E27FC236}">
                  <a16:creationId xmlns:a16="http://schemas.microsoft.com/office/drawing/2014/main" id="{B9BC2863-8295-2D52-5D3D-5F80960E7FD7}"/>
                </a:ext>
              </a:extLst>
            </p:cNvPr>
            <p:cNvSpPr txBox="1"/>
            <p:nvPr/>
          </p:nvSpPr>
          <p:spPr>
            <a:xfrm>
              <a:off x="170475" y="4073434"/>
              <a:ext cx="6641632" cy="969496"/>
            </a:xfrm>
            <a:prstGeom prst="rect">
              <a:avLst/>
            </a:prstGeom>
            <a:noFill/>
          </p:spPr>
          <p:txBody>
            <a:bodyPr wrap="square" rtlCol="0">
              <a:spAutoFit/>
            </a:bodyPr>
            <a:lstStyle/>
            <a:p>
              <a:r>
                <a:rPr lang="en-US" sz="5700"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23" name="TextBox 22">
              <a:extLst>
                <a:ext uri="{FF2B5EF4-FFF2-40B4-BE49-F238E27FC236}">
                  <a16:creationId xmlns:a16="http://schemas.microsoft.com/office/drawing/2014/main" id="{4873EAE1-9B8C-3D49-ADC6-126932847987}"/>
                </a:ext>
              </a:extLst>
            </p:cNvPr>
            <p:cNvSpPr txBox="1"/>
            <p:nvPr/>
          </p:nvSpPr>
          <p:spPr>
            <a:xfrm>
              <a:off x="136607" y="1745640"/>
              <a:ext cx="7594848" cy="969496"/>
            </a:xfrm>
            <a:prstGeom prst="rect">
              <a:avLst/>
            </a:prstGeom>
            <a:noFill/>
          </p:spPr>
          <p:txBody>
            <a:bodyPr wrap="square" rtlCol="0">
              <a:spAutoFit/>
            </a:bodyPr>
            <a:lstStyle/>
            <a:p>
              <a:r>
                <a:rPr lang="en-US" sz="5700"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24" name="TextBox 23">
              <a:extLst>
                <a:ext uri="{FF2B5EF4-FFF2-40B4-BE49-F238E27FC236}">
                  <a16:creationId xmlns:a16="http://schemas.microsoft.com/office/drawing/2014/main" id="{7489622A-6DFC-9A91-1BF9-BEB92998A65C}"/>
                </a:ext>
              </a:extLst>
            </p:cNvPr>
            <p:cNvSpPr txBox="1"/>
            <p:nvPr/>
          </p:nvSpPr>
          <p:spPr>
            <a:xfrm>
              <a:off x="153540" y="3184668"/>
              <a:ext cx="3274451" cy="1015663"/>
            </a:xfrm>
            <a:prstGeom prst="rect">
              <a:avLst/>
            </a:prstGeom>
            <a:noFill/>
          </p:spPr>
          <p:txBody>
            <a:bodyPr wrap="square" rtlCol="0">
              <a:spAutoFit/>
            </a:bodyPr>
            <a:lstStyle/>
            <a:p>
              <a:r>
                <a:rPr lang="en-US" sz="6000" b="1"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Disease</a:t>
              </a:r>
            </a:p>
          </p:txBody>
        </p:sp>
      </p:grpSp>
      <p:sp>
        <p:nvSpPr>
          <p:cNvPr id="31" name="Hexagon 30">
            <a:extLst>
              <a:ext uri="{FF2B5EF4-FFF2-40B4-BE49-F238E27FC236}">
                <a16:creationId xmlns:a16="http://schemas.microsoft.com/office/drawing/2014/main" id="{82D5BD30-51C3-7229-D063-B51339B9E3E5}"/>
              </a:ext>
            </a:extLst>
          </p:cNvPr>
          <p:cNvSpPr/>
          <p:nvPr/>
        </p:nvSpPr>
        <p:spPr>
          <a:xfrm rot="21584110">
            <a:off x="6732318" y="-799779"/>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154CBCE9-F1A2-4F36-0001-A40B20141F71}"/>
              </a:ext>
            </a:extLst>
          </p:cNvPr>
          <p:cNvSpPr/>
          <p:nvPr/>
        </p:nvSpPr>
        <p:spPr>
          <a:xfrm rot="21584110">
            <a:off x="10440719" y="-867512"/>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C021E35B-E0C7-B900-16AD-499394D5C1EA}"/>
              </a:ext>
            </a:extLst>
          </p:cNvPr>
          <p:cNvSpPr/>
          <p:nvPr/>
        </p:nvSpPr>
        <p:spPr>
          <a:xfrm rot="21584110">
            <a:off x="6850852" y="6430756"/>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E37C05D4-1ED5-ACAB-D822-BD680F046592}"/>
              </a:ext>
            </a:extLst>
          </p:cNvPr>
          <p:cNvSpPr/>
          <p:nvPr/>
        </p:nvSpPr>
        <p:spPr>
          <a:xfrm rot="21584110">
            <a:off x="4988186" y="5516356"/>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2" name="Picture 41" descr="A close-up of a card&#10;&#10;Description automatically generated">
            <a:extLst>
              <a:ext uri="{FF2B5EF4-FFF2-40B4-BE49-F238E27FC236}">
                <a16:creationId xmlns:a16="http://schemas.microsoft.com/office/drawing/2014/main" id="{054FB48E-1D34-219D-7D65-0C62101178B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398843" y="10117116"/>
            <a:ext cx="1891343" cy="2880000"/>
          </a:xfrm>
          <a:prstGeom prst="rect">
            <a:avLst/>
          </a:prstGeom>
        </p:spPr>
      </p:pic>
      <p:pic>
        <p:nvPicPr>
          <p:cNvPr id="43" name="Picture 42" descr="A close-up of a sign&#10;&#10;Description automatically generated">
            <a:extLst>
              <a:ext uri="{FF2B5EF4-FFF2-40B4-BE49-F238E27FC236}">
                <a16:creationId xmlns:a16="http://schemas.microsoft.com/office/drawing/2014/main" id="{49645FBD-38BE-39EF-F776-DD03D0024870}"/>
              </a:ext>
            </a:extLst>
          </p:cNvPr>
          <p:cNvPicPr>
            <a:picLocks noChangeAspect="1"/>
          </p:cNvPicPr>
          <p:nvPr/>
        </p:nvPicPr>
        <p:blipFill>
          <a:blip r:embed="rId7"/>
          <a:stretch>
            <a:fillRect/>
          </a:stretch>
        </p:blipFill>
        <p:spPr>
          <a:xfrm>
            <a:off x="4818797" y="8349276"/>
            <a:ext cx="1893447" cy="2880000"/>
          </a:xfrm>
          <a:prstGeom prst="rect">
            <a:avLst/>
          </a:prstGeom>
        </p:spPr>
      </p:pic>
      <p:pic>
        <p:nvPicPr>
          <p:cNvPr id="44" name="Picture 43" descr="A close-up of a card&#10;&#10;Description automatically generated">
            <a:extLst>
              <a:ext uri="{FF2B5EF4-FFF2-40B4-BE49-F238E27FC236}">
                <a16:creationId xmlns:a16="http://schemas.microsoft.com/office/drawing/2014/main" id="{CB9EB0BF-44EC-B1C0-4FCF-856CF57C9E9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8567975" y="10117116"/>
            <a:ext cx="1891343" cy="2880000"/>
          </a:xfrm>
          <a:prstGeom prst="rect">
            <a:avLst/>
          </a:prstGeom>
        </p:spPr>
      </p:pic>
      <p:pic>
        <p:nvPicPr>
          <p:cNvPr id="45" name="Picture 44" descr="A close-up of a sign&#10;&#10;Description automatically generated">
            <a:extLst>
              <a:ext uri="{FF2B5EF4-FFF2-40B4-BE49-F238E27FC236}">
                <a16:creationId xmlns:a16="http://schemas.microsoft.com/office/drawing/2014/main" id="{E85BD29A-91A7-5BE9-919E-4D19C6CB53C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20562032" y="10117116"/>
            <a:ext cx="1893446" cy="2880000"/>
          </a:xfrm>
          <a:prstGeom prst="rect">
            <a:avLst/>
          </a:prstGeom>
        </p:spPr>
      </p:pic>
      <p:pic>
        <p:nvPicPr>
          <p:cNvPr id="46" name="Picture 45" descr="A close-up of a card&#10;&#10;Description automatically generated">
            <a:extLst>
              <a:ext uri="{FF2B5EF4-FFF2-40B4-BE49-F238E27FC236}">
                <a16:creationId xmlns:a16="http://schemas.microsoft.com/office/drawing/2014/main" id="{9AE84956-474B-1359-1894-317A674D80B6}"/>
              </a:ext>
            </a:extLst>
          </p:cNvPr>
          <p:cNvPicPr>
            <a:picLocks noChangeAspect="1"/>
          </p:cNvPicPr>
          <p:nvPr/>
        </p:nvPicPr>
        <p:blipFill>
          <a:blip r:embed="rId8">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2783072" y="10117116"/>
            <a:ext cx="1891344" cy="2880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10C758F-ED30-89DA-D38D-A38C211FA2EE}"/>
              </a:ext>
            </a:extLst>
          </p:cNvPr>
          <p:cNvPicPr>
            <a:picLocks noChangeAspect="1"/>
          </p:cNvPicPr>
          <p:nvPr/>
        </p:nvPicPr>
        <p:blipFill>
          <a:blip r:embed="rId5">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6672553" y="10117116"/>
            <a:ext cx="1891343" cy="2880000"/>
          </a:xfrm>
          <a:prstGeom prst="rect">
            <a:avLst/>
          </a:prstGeom>
        </p:spPr>
      </p:pic>
    </p:spTree>
    <p:extLst>
      <p:ext uri="{BB962C8B-B14F-4D97-AF65-F5344CB8AC3E}">
        <p14:creationId xmlns:p14="http://schemas.microsoft.com/office/powerpoint/2010/main" val="3136183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782783"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20815"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53636"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4844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156148169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7194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8191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tx1">
                            <a:lumMod val="85000"/>
                            <a:lumOff val="15000"/>
                          </a:schemeClr>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tx1">
                          <a:lumMod val="85000"/>
                          <a:lumOff val="15000"/>
                        </a:schemeClr>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6749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7615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376178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1652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2649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920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59302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728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9B7"/>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47698"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38613"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2274"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435328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29433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637856"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5302657"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36529" y="2582625"/>
              <a:ext cx="894872" cy="720000"/>
              <a:chOff x="189292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89292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7622"/>
              <a:chOff x="7531659" y="2479723"/>
              <a:chExt cx="720000" cy="737622"/>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71014"/>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6DB4063E-E753-EFC8-AE92-BC26DEFF5FD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A648AC9-F235-3888-7FAD-22FFA698CAFF}"/>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6452CB-46F6-ECBF-513C-64B21A78BA3B}"/>
              </a:ext>
            </a:extLst>
          </p:cNvPr>
          <p:cNvSpPr/>
          <p:nvPr/>
        </p:nvSpPr>
        <p:spPr>
          <a:xfrm>
            <a:off x="5520052"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65141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3219774"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3473848" y="2561843"/>
            <a:ext cx="39236040" cy="748640"/>
            <a:chOff x="-23532255" y="2582625"/>
            <a:chExt cx="39236040" cy="74864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40"/>
              <a:chOff x="7531659" y="2479723"/>
              <a:chExt cx="720000" cy="74864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2"/>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3" name="TextBox 2">
            <a:extLst>
              <a:ext uri="{FF2B5EF4-FFF2-40B4-BE49-F238E27FC236}">
                <a16:creationId xmlns:a16="http://schemas.microsoft.com/office/drawing/2014/main" id="{DCAF5EF7-A49C-3D95-6E00-1663733FC54B}"/>
              </a:ext>
            </a:extLst>
          </p:cNvPr>
          <p:cNvSpPr txBox="1"/>
          <p:nvPr/>
        </p:nvSpPr>
        <p:spPr>
          <a:xfrm>
            <a:off x="5272087" y="7000876"/>
            <a:ext cx="1799467" cy="323165"/>
          </a:xfrm>
          <a:prstGeom prst="rect">
            <a:avLst/>
          </a:prstGeom>
          <a:noFill/>
        </p:spPr>
        <p:txBody>
          <a:bodyPr wrap="none" rtlCol="0">
            <a:spAutoFit/>
          </a:bodyPr>
          <a:lstStyle/>
          <a:p>
            <a:r>
              <a:rPr lang="en-US" sz="1500" dirty="0">
                <a:solidFill>
                  <a:srgbClr val="FF0000"/>
                </a:solidFill>
                <a:latin typeface="Avenir Next" panose="020B0503020202020204" pitchFamily="34" charset="0"/>
              </a:rPr>
              <a:t>Response Variable</a:t>
            </a:r>
          </a:p>
        </p:txBody>
      </p:sp>
      <p:sp>
        <p:nvSpPr>
          <p:cNvPr id="5" name="Rounded Rectangle 4">
            <a:extLst>
              <a:ext uri="{FF2B5EF4-FFF2-40B4-BE49-F238E27FC236}">
                <a16:creationId xmlns:a16="http://schemas.microsoft.com/office/drawing/2014/main" id="{6764FD9F-4053-DD39-3C89-330689943214}"/>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9FDF382-B7FB-78E5-114C-A20EF626AD8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A9E73A-D2CB-DCE0-D922-C2237BE79795}"/>
              </a:ext>
            </a:extLst>
          </p:cNvPr>
          <p:cNvSpPr/>
          <p:nvPr/>
        </p:nvSpPr>
        <p:spPr>
          <a:xfrm>
            <a:off x="5607516"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000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7334583"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1745047" y="2561843"/>
            <a:ext cx="39236040" cy="748639"/>
            <a:chOff x="-23532255" y="2582625"/>
            <a:chExt cx="39236040" cy="748639"/>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39"/>
              <a:chOff x="7531659" y="2479723"/>
              <a:chExt cx="720000" cy="748639"/>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1"/>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5" name="Rounded Rectangle 4">
            <a:extLst>
              <a:ext uri="{FF2B5EF4-FFF2-40B4-BE49-F238E27FC236}">
                <a16:creationId xmlns:a16="http://schemas.microsoft.com/office/drawing/2014/main" id="{4153325E-FE82-1490-37AD-CCF94F2AF49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7730D-A275-92C8-83CE-BEF6BE49CE5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3C13DF-80CF-5095-DDC2-D7C1E200981E}"/>
              </a:ext>
            </a:extLst>
          </p:cNvPr>
          <p:cNvSpPr/>
          <p:nvPr/>
        </p:nvSpPr>
        <p:spPr>
          <a:xfrm>
            <a:off x="5599565" y="2486809"/>
            <a:ext cx="900000" cy="90000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88B2C51-0753-371E-1A58-1917C0EF9019}"/>
              </a:ext>
            </a:extLst>
          </p:cNvPr>
          <p:cNvGrpSpPr/>
          <p:nvPr/>
        </p:nvGrpSpPr>
        <p:grpSpPr>
          <a:xfrm>
            <a:off x="9288965" y="-301083"/>
            <a:ext cx="2430966" cy="1107863"/>
            <a:chOff x="9288965" y="-312234"/>
            <a:chExt cx="2430966" cy="1107863"/>
          </a:xfrm>
          <a:solidFill>
            <a:schemeClr val="accent1">
              <a:lumMod val="20000"/>
              <a:lumOff val="80000"/>
            </a:schemeClr>
          </a:solidFill>
        </p:grpSpPr>
        <p:sp>
          <p:nvSpPr>
            <p:cNvPr id="16" name="Rounded Rectangle 15">
              <a:extLst>
                <a:ext uri="{FF2B5EF4-FFF2-40B4-BE49-F238E27FC236}">
                  <a16:creationId xmlns:a16="http://schemas.microsoft.com/office/drawing/2014/main" id="{9DD652DF-22E8-B2DB-2D90-2D064BC504E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448C8B-9D5E-848D-8028-D9D9464F477D}"/>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Response</a:t>
              </a:r>
            </a:p>
            <a:p>
              <a:r>
                <a:rPr lang="en-US" dirty="0">
                  <a:latin typeface="Avenir Next" panose="020B0503020202020204" pitchFamily="34" charset="0"/>
                </a:rPr>
                <a:t>Variable</a:t>
              </a:r>
            </a:p>
          </p:txBody>
        </p:sp>
      </p:grpSp>
    </p:spTree>
    <p:extLst>
      <p:ext uri="{BB962C8B-B14F-4D97-AF65-F5344CB8AC3E}">
        <p14:creationId xmlns:p14="http://schemas.microsoft.com/office/powerpoint/2010/main" val="946855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0920761"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0116263" y="2561843"/>
            <a:ext cx="39236040" cy="747778"/>
            <a:chOff x="-23532255" y="2582625"/>
            <a:chExt cx="39236040" cy="747778"/>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7778"/>
              <a:chOff x="7531659" y="2479723"/>
              <a:chExt cx="720000" cy="747778"/>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93240" y="2581170"/>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4" name="Rounded Rectangle 3">
            <a:extLst>
              <a:ext uri="{FF2B5EF4-FFF2-40B4-BE49-F238E27FC236}">
                <a16:creationId xmlns:a16="http://schemas.microsoft.com/office/drawing/2014/main" id="{B58BA261-B730-D138-BEFF-D97649A28E8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7590A6B-7E84-E2AE-E0EC-3869D87FCF2C}"/>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F3139A1-1B48-87B0-AD9B-7D90BBBA1B7A}"/>
              </a:ext>
            </a:extLst>
          </p:cNvPr>
          <p:cNvSpPr/>
          <p:nvPr/>
        </p:nvSpPr>
        <p:spPr>
          <a:xfrm>
            <a:off x="5575711"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6D57FB-9CAE-9B1A-2AF5-CE4AF96956EC}"/>
              </a:ext>
            </a:extLst>
          </p:cNvPr>
          <p:cNvGrpSpPr/>
          <p:nvPr/>
        </p:nvGrpSpPr>
        <p:grpSpPr>
          <a:xfrm>
            <a:off x="9288965" y="-301083"/>
            <a:ext cx="2430966" cy="1107863"/>
            <a:chOff x="9288965" y="-312234"/>
            <a:chExt cx="2430966" cy="1107863"/>
          </a:xfrm>
          <a:solidFill>
            <a:srgbClr val="FFE19F"/>
          </a:solidFill>
        </p:grpSpPr>
        <p:sp>
          <p:nvSpPr>
            <p:cNvPr id="8" name="Rounded Rectangle 7">
              <a:extLst>
                <a:ext uri="{FF2B5EF4-FFF2-40B4-BE49-F238E27FC236}">
                  <a16:creationId xmlns:a16="http://schemas.microsoft.com/office/drawing/2014/main" id="{5B0EC3E3-9183-1CAF-5DCE-B61DFC75356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880A19D-09EC-6DEE-3DF6-D8DD91239BBE}"/>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795244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4964127"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831602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3491"/>
              <a:chOff x="7531659" y="2479723"/>
              <a:chExt cx="720000" cy="733491"/>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566883"/>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C8EF3007-2AED-CC11-A99F-B68BD031F2B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3B56EE5-8B6F-DDBF-E51A-9F313281834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38DD7B6-2344-8557-A4F4-BAEE767F85FE}"/>
              </a:ext>
            </a:extLst>
          </p:cNvPr>
          <p:cNvSpPr/>
          <p:nvPr/>
        </p:nvSpPr>
        <p:spPr>
          <a:xfrm>
            <a:off x="5663175"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CA16315-0887-CD89-EF2E-06E171962AC2}"/>
              </a:ext>
            </a:extLst>
          </p:cNvPr>
          <p:cNvGrpSpPr/>
          <p:nvPr/>
        </p:nvGrpSpPr>
        <p:grpSpPr>
          <a:xfrm>
            <a:off x="9288965" y="-301083"/>
            <a:ext cx="2430966" cy="1107863"/>
            <a:chOff x="9288965" y="-312234"/>
            <a:chExt cx="2430966" cy="1107863"/>
          </a:xfrm>
          <a:solidFill>
            <a:srgbClr val="FFE19F"/>
          </a:solidFill>
        </p:grpSpPr>
        <p:sp>
          <p:nvSpPr>
            <p:cNvPr id="20" name="Rounded Rectangle 19">
              <a:extLst>
                <a:ext uri="{FF2B5EF4-FFF2-40B4-BE49-F238E27FC236}">
                  <a16:creationId xmlns:a16="http://schemas.microsoft.com/office/drawing/2014/main" id="{A9CEBD4E-A2E7-0173-46EF-A2D7A080D9B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45AC95-A6F6-6E3C-91D5-0B5C6AEBF793}"/>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2078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18850327"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6611912"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D31D88E4-3D84-D682-6DC7-DADBD0307BB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62AF4EA-5831-C691-C572-A60C9E77573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BD1AFC5-CE12-5977-C261-DA239985D5C0}"/>
              </a:ext>
            </a:extLst>
          </p:cNvPr>
          <p:cNvSpPr/>
          <p:nvPr/>
        </p:nvSpPr>
        <p:spPr>
          <a:xfrm>
            <a:off x="5639322"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8A476D2-440A-1CD9-539D-8101D1F376CE}"/>
              </a:ext>
            </a:extLst>
          </p:cNvPr>
          <p:cNvGrpSpPr/>
          <p:nvPr/>
        </p:nvGrpSpPr>
        <p:grpSpPr>
          <a:xfrm>
            <a:off x="9288965" y="-301083"/>
            <a:ext cx="2430966" cy="1107863"/>
            <a:chOff x="9288965" y="-312234"/>
            <a:chExt cx="2430966" cy="1107863"/>
          </a:xfrm>
          <a:solidFill>
            <a:srgbClr val="FFE19F"/>
          </a:solidFill>
        </p:grpSpPr>
        <p:sp>
          <p:nvSpPr>
            <p:cNvPr id="19" name="Rounded Rectangle 18">
              <a:extLst>
                <a:ext uri="{FF2B5EF4-FFF2-40B4-BE49-F238E27FC236}">
                  <a16:creationId xmlns:a16="http://schemas.microsoft.com/office/drawing/2014/main" id="{9FED61D8-A67F-D28E-0F56-FADD4A158A8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E8E99C2-9C75-09D2-727F-E68CAFCAE282}"/>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3543759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331947" y="1468747"/>
            <a:ext cx="2340028" cy="3563224"/>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7324621" y="1468359"/>
            <a:ext cx="2343140" cy="3564000"/>
          </a:xfrm>
          <a:prstGeom prst="rect">
            <a:avLst/>
          </a:prstGeom>
        </p:spPr>
      </p:pic>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431413" y="1647000"/>
            <a:ext cx="2340537" cy="3564000"/>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11"/>
          <a:stretch>
            <a:fillRect/>
          </a:stretch>
        </p:blipFill>
        <p:spPr>
          <a:xfrm>
            <a:off x="4320893" y="729000"/>
            <a:ext cx="3550213" cy="5400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5">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9420049" y="1647000"/>
            <a:ext cx="2340538" cy="3564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9">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3435141" y="1468359"/>
            <a:ext cx="2340537" cy="35640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279887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4824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DA7C38A-0C2D-61DB-D61D-0AFED1F8703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604E82F-A773-A455-9DA1-805DE2521A7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E31E171-AEC7-05BF-EB30-169C70AF9DCA}"/>
              </a:ext>
            </a:extLst>
          </p:cNvPr>
          <p:cNvSpPr/>
          <p:nvPr/>
        </p:nvSpPr>
        <p:spPr>
          <a:xfrm>
            <a:off x="5687029" y="2470906"/>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9694990-2FB1-5CA5-2EF4-E5D07CB6462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E43FD23F-AC2C-D81D-AFA7-B4C59EFB777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6DFF53-6940-2D07-E111-8BB2E4433AB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33123355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6664293"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3182914"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712622C3-A0CC-E754-DE06-FE3A745873B8}"/>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3E5276B-8A16-C3EC-2E7C-460A1A5A9C0D}"/>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F5A5D1C-4227-68C1-7A30-41EF10FF9565}"/>
              </a:ext>
            </a:extLst>
          </p:cNvPr>
          <p:cNvSpPr/>
          <p:nvPr/>
        </p:nvSpPr>
        <p:spPr>
          <a:xfrm>
            <a:off x="5607516" y="2462955"/>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BDC7CCF-328E-C5C4-25A2-79ABD921F54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427101D3-2BA4-90C7-1B14-7935266A18B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8287B2-6E8E-B85E-DC40-CB76779C9829}"/>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4045604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075831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395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92C95D83-7FFC-2274-CBC3-E9705ED24BDE}"/>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980CC4F-C11F-F46B-29D6-86300263D61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089BF2D-8141-8A12-A543-A4CEE9DA9E81}"/>
              </a:ext>
            </a:extLst>
          </p:cNvPr>
          <p:cNvSpPr/>
          <p:nvPr/>
        </p:nvSpPr>
        <p:spPr>
          <a:xfrm>
            <a:off x="5679078"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5157AA-83CA-AFD5-38D6-AC36D440F239}"/>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CE4DF5ED-8C5C-994E-FD7D-36FAB607666A}"/>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5CE61E-A903-A3C9-9504-CE856AD38750}"/>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98493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466529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9546091"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42F22663-9311-852A-9AD8-7BE5E7E5D2D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A14B04-4723-267D-6DF9-E1FEDC4617B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BFA675-2038-B9AB-9DCE-A16CC95BA4AD}"/>
              </a:ext>
            </a:extLst>
          </p:cNvPr>
          <p:cNvSpPr/>
          <p:nvPr/>
        </p:nvSpPr>
        <p:spPr>
          <a:xfrm>
            <a:off x="5687029"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1A471CB-AB3E-8020-D875-6EA404AB8CEC}"/>
              </a:ext>
            </a:extLst>
          </p:cNvPr>
          <p:cNvGrpSpPr/>
          <p:nvPr/>
        </p:nvGrpSpPr>
        <p:grpSpPr>
          <a:xfrm>
            <a:off x="9288965" y="-301083"/>
            <a:ext cx="2430966" cy="1107863"/>
            <a:chOff x="9288965" y="-312234"/>
            <a:chExt cx="2430966" cy="1107863"/>
          </a:xfrm>
          <a:solidFill>
            <a:srgbClr val="DE5746"/>
          </a:solidFill>
        </p:grpSpPr>
        <p:sp>
          <p:nvSpPr>
            <p:cNvPr id="19" name="Rounded Rectangle 18">
              <a:extLst>
                <a:ext uri="{FF2B5EF4-FFF2-40B4-BE49-F238E27FC236}">
                  <a16:creationId xmlns:a16="http://schemas.microsoft.com/office/drawing/2014/main" id="{3A8ECBAC-E6DC-31BE-C46F-40567BD0C05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19FCD3-253D-4D69-7922-7E19F3B7997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235836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859306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7841983"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B3BC6629-9D2D-6551-A790-2F9B811C689B}"/>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319DF36-98B3-4231-F66A-BB3862D473D7}"/>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5AF2612-3196-5336-0C20-125AFA664546}"/>
              </a:ext>
            </a:extLst>
          </p:cNvPr>
          <p:cNvSpPr/>
          <p:nvPr/>
        </p:nvSpPr>
        <p:spPr>
          <a:xfrm>
            <a:off x="5623418" y="2478857"/>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ACB820-64E2-E65F-674C-90F567C08416}"/>
              </a:ext>
            </a:extLst>
          </p:cNvPr>
          <p:cNvGrpSpPr/>
          <p:nvPr/>
        </p:nvGrpSpPr>
        <p:grpSpPr>
          <a:xfrm>
            <a:off x="9288965" y="-301083"/>
            <a:ext cx="2430966" cy="1107863"/>
            <a:chOff x="9288965" y="-312234"/>
            <a:chExt cx="2430966" cy="1107863"/>
          </a:xfrm>
          <a:solidFill>
            <a:srgbClr val="DE5746"/>
          </a:solidFill>
        </p:grpSpPr>
        <p:sp>
          <p:nvSpPr>
            <p:cNvPr id="12" name="Rounded Rectangle 11">
              <a:extLst>
                <a:ext uri="{FF2B5EF4-FFF2-40B4-BE49-F238E27FC236}">
                  <a16:creationId xmlns:a16="http://schemas.microsoft.com/office/drawing/2014/main" id="{DB4AB06E-2FB8-95EF-4418-6DFB70B41DE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40FE2E-3EC5-E609-CEBB-E420C1C6ED6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136441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268708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99240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ECB5E0B-7AAE-EA68-CA81-F442F84E817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DC88339-2036-F903-F283-2FD709894F80}"/>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7577E49-B007-53FB-2FCD-D7116A4ED650}"/>
              </a:ext>
            </a:extLst>
          </p:cNvPr>
          <p:cNvSpPr/>
          <p:nvPr/>
        </p:nvSpPr>
        <p:spPr>
          <a:xfrm>
            <a:off x="5647273" y="2478858"/>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CD56192-3388-C5A0-D87D-3EDB77D0F93D}"/>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3D98CAF1-0372-295D-D8D9-DE44ACA055B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9B2F05-B500-8581-1755-1F841ED80AD6}"/>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524708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661484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22594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14F31033-6B70-B898-F5AB-8E595A2A9D6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0E7BBCE-6359-3461-6A36-F127B9A91571}"/>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ABCD756-526F-7BB3-110D-93A2402A7881}"/>
              </a:ext>
            </a:extLst>
          </p:cNvPr>
          <p:cNvSpPr/>
          <p:nvPr/>
        </p:nvSpPr>
        <p:spPr>
          <a:xfrm>
            <a:off x="5631370"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F28756-9934-7142-4EFD-7752EC970E03}"/>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64AD57E2-11FE-A687-08D5-FF241BD9AEDC}"/>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A097D6-C8E7-9E09-E9D6-5C6EB2C7D3D8}"/>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1994738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048026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41792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5059EBDE-D966-EEEB-B4CC-450C3A29A461}"/>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343D6D8-9679-62EF-B46E-76CDD57B127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F066088-5E9B-796D-6474-2FE4A6173685}"/>
              </a:ext>
            </a:extLst>
          </p:cNvPr>
          <p:cNvSpPr/>
          <p:nvPr/>
        </p:nvSpPr>
        <p:spPr>
          <a:xfrm>
            <a:off x="5639322" y="245500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90BF8B1-17D9-C849-E14B-CD8B41D6F312}"/>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D53E78C7-43F7-84EB-EEF9-CDAB6DDBB09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4889A9-D84A-E4B3-6711-DEEFF5927E1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513036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4428810"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83695"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9020744"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0D949FF5-D555-6C04-3356-F1F0AF1BA32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8B8C102-26C5-1697-C968-381236EA9CE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272474-FBCB-D3C9-3D16-F0B687444ADC}"/>
              </a:ext>
            </a:extLst>
          </p:cNvPr>
          <p:cNvSpPr/>
          <p:nvPr/>
        </p:nvSpPr>
        <p:spPr>
          <a:xfrm>
            <a:off x="5694981" y="24438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2C2706-86C8-EA57-5CAF-5D02F2342F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DF4F904A-D87B-3ADA-884F-9DC1D71A974F}"/>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36C8471-C959-0E08-A00F-F98CBE7EE395}"/>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952121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828713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44378"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7392671"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157BF252-A615-E63B-5555-DF54BEC5B7C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D5B3A985-F1DA-5F37-91DB-31377F8288F5}"/>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9FB0198-0F0A-21D2-AF24-1258497BBDB7}"/>
              </a:ext>
            </a:extLst>
          </p:cNvPr>
          <p:cNvSpPr/>
          <p:nvPr/>
        </p:nvSpPr>
        <p:spPr>
          <a:xfrm>
            <a:off x="5607516"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008429C-18AB-976A-3703-CD77F80EEB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448E3A3A-3063-C05E-5B16-9DAD6631695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4CC8753-D063-0837-7631-DBE3C8E5843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4019000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949393" y="2417216"/>
            <a:ext cx="2340537" cy="3564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7838632" y="2417604"/>
            <a:ext cx="2340028" cy="3563224"/>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12817936" y="2417216"/>
            <a:ext cx="2343140" cy="3564000"/>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31816" y="1647000"/>
            <a:ext cx="2343140" cy="3564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12"/>
          <a:stretch>
            <a:fillRect/>
          </a:stretch>
        </p:blipFill>
        <p:spPr>
          <a:xfrm>
            <a:off x="4324167" y="729000"/>
            <a:ext cx="3546270" cy="5400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5">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9419648" y="1647000"/>
            <a:ext cx="2340537" cy="3564000"/>
          </a:xfrm>
          <a:prstGeom prst="rect">
            <a:avLst/>
          </a:prstGeom>
        </p:spPr>
      </p:pic>
    </p:spTree>
    <p:extLst>
      <p:ext uri="{BB962C8B-B14F-4D97-AF65-F5344CB8AC3E}">
        <p14:creationId xmlns:p14="http://schemas.microsoft.com/office/powerpoint/2010/main" val="2587721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62145462"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321848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5318565"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2" name="Group 41">
            <a:extLst>
              <a:ext uri="{FF2B5EF4-FFF2-40B4-BE49-F238E27FC236}">
                <a16:creationId xmlns:a16="http://schemas.microsoft.com/office/drawing/2014/main" id="{7BB76CC7-473C-219A-E708-A0FDCFC0FA2A}"/>
              </a:ext>
            </a:extLst>
          </p:cNvPr>
          <p:cNvGrpSpPr/>
          <p:nvPr/>
        </p:nvGrpSpPr>
        <p:grpSpPr>
          <a:xfrm>
            <a:off x="12430181" y="4181711"/>
            <a:ext cx="3132175" cy="1955238"/>
            <a:chOff x="373025" y="4127718"/>
            <a:chExt cx="3132175" cy="1955238"/>
          </a:xfrm>
        </p:grpSpPr>
        <p:sp>
          <p:nvSpPr>
            <p:cNvPr id="43" name="TextBox 42">
              <a:extLst>
                <a:ext uri="{FF2B5EF4-FFF2-40B4-BE49-F238E27FC236}">
                  <a16:creationId xmlns:a16="http://schemas.microsoft.com/office/drawing/2014/main" id="{AA6F4E97-0A11-160F-D201-78D84DB74D7D}"/>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6" name="TextBox 45">
              <a:extLst>
                <a:ext uri="{FF2B5EF4-FFF2-40B4-BE49-F238E27FC236}">
                  <a16:creationId xmlns:a16="http://schemas.microsoft.com/office/drawing/2014/main" id="{90E1B0EC-1667-CD94-0686-2AE30FEFF24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7" name="Rounded Rectangle 46">
            <a:extLst>
              <a:ext uri="{FF2B5EF4-FFF2-40B4-BE49-F238E27FC236}">
                <a16:creationId xmlns:a16="http://schemas.microsoft.com/office/drawing/2014/main" id="{B0C29314-8575-EC82-7C69-34C6412B959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6F29C5FE-B784-EA61-90AF-DE303DE0041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7463E75-3362-A7AF-1D01-AFC11688B7F7}"/>
              </a:ext>
            </a:extLst>
          </p:cNvPr>
          <p:cNvSpPr/>
          <p:nvPr/>
        </p:nvSpPr>
        <p:spPr>
          <a:xfrm>
            <a:off x="5647272" y="24406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33D130C-8AE3-1FB0-D8BF-1C4812D18543}"/>
              </a:ext>
            </a:extLst>
          </p:cNvPr>
          <p:cNvGrpSpPr/>
          <p:nvPr/>
        </p:nvGrpSpPr>
        <p:grpSpPr>
          <a:xfrm>
            <a:off x="9288965" y="-301083"/>
            <a:ext cx="2430966" cy="1107863"/>
            <a:chOff x="9288965" y="-312234"/>
            <a:chExt cx="2430966" cy="1107863"/>
          </a:xfrm>
          <a:solidFill>
            <a:srgbClr val="DE5746"/>
          </a:solidFill>
        </p:grpSpPr>
        <p:sp>
          <p:nvSpPr>
            <p:cNvPr id="57" name="Rounded Rectangle 56">
              <a:extLst>
                <a:ext uri="{FF2B5EF4-FFF2-40B4-BE49-F238E27FC236}">
                  <a16:creationId xmlns:a16="http://schemas.microsoft.com/office/drawing/2014/main" id="{433AABA1-926D-452F-7602-6905AC209CED}"/>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0DAA45-37ED-77EF-F104-41F10F36E64E}"/>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011205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0C45C1E6-C8BE-1829-9460-180655DBC779}"/>
              </a:ext>
            </a:extLst>
          </p:cNvPr>
          <p:cNvGrpSpPr/>
          <p:nvPr/>
        </p:nvGrpSpPr>
        <p:grpSpPr>
          <a:xfrm>
            <a:off x="-66048384" y="4190297"/>
            <a:ext cx="73748343" cy="1955238"/>
            <a:chOff x="-66048384"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66048384"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62102663"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0507893"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58156942"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8670730"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6562172"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42616451"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4725009"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6833567"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0779288"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2887846"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18819108"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10927666"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14873387"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6981945"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3036224"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22066"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4567784"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54211221"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00266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6">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7"/>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3534386"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5"/>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3" name="Group 42">
            <a:extLst>
              <a:ext uri="{FF2B5EF4-FFF2-40B4-BE49-F238E27FC236}">
                <a16:creationId xmlns:a16="http://schemas.microsoft.com/office/drawing/2014/main" id="{831BA001-BC9A-6EBB-2FE1-A1F4F699A12C}"/>
              </a:ext>
            </a:extLst>
          </p:cNvPr>
          <p:cNvGrpSpPr/>
          <p:nvPr/>
        </p:nvGrpSpPr>
        <p:grpSpPr>
          <a:xfrm>
            <a:off x="8727976" y="4159409"/>
            <a:ext cx="3132175" cy="1955238"/>
            <a:chOff x="373025" y="4127718"/>
            <a:chExt cx="3132175" cy="1955238"/>
          </a:xfrm>
        </p:grpSpPr>
        <p:sp>
          <p:nvSpPr>
            <p:cNvPr id="46" name="TextBox 45">
              <a:extLst>
                <a:ext uri="{FF2B5EF4-FFF2-40B4-BE49-F238E27FC236}">
                  <a16:creationId xmlns:a16="http://schemas.microsoft.com/office/drawing/2014/main" id="{60E23455-40B4-F1CF-76F3-6EF2FC79E361}"/>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7" name="TextBox 46">
              <a:extLst>
                <a:ext uri="{FF2B5EF4-FFF2-40B4-BE49-F238E27FC236}">
                  <a16:creationId xmlns:a16="http://schemas.microsoft.com/office/drawing/2014/main" id="{67EB1608-0621-EB6D-E7A1-AF6C209FE4B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2" name="Rounded Rectangle 41">
            <a:extLst>
              <a:ext uri="{FF2B5EF4-FFF2-40B4-BE49-F238E27FC236}">
                <a16:creationId xmlns:a16="http://schemas.microsoft.com/office/drawing/2014/main" id="{D3992CBB-FA2E-5C6B-98EE-17247CEA0C5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28A34C47-5DDA-6933-797E-B29A3EDC7B6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A2F558-3919-87FE-888D-EBB764425CB1}"/>
              </a:ext>
            </a:extLst>
          </p:cNvPr>
          <p:cNvSpPr/>
          <p:nvPr/>
        </p:nvSpPr>
        <p:spPr>
          <a:xfrm>
            <a:off x="5655223"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D181DBB-B862-16A9-2A6F-9C66BA3EF85A}"/>
              </a:ext>
            </a:extLst>
          </p:cNvPr>
          <p:cNvGrpSpPr/>
          <p:nvPr/>
        </p:nvGrpSpPr>
        <p:grpSpPr>
          <a:xfrm>
            <a:off x="9288965" y="-301083"/>
            <a:ext cx="2430966" cy="1107863"/>
            <a:chOff x="9288965" y="-312234"/>
            <a:chExt cx="2430966" cy="1107863"/>
          </a:xfrm>
          <a:solidFill>
            <a:srgbClr val="DE5746"/>
          </a:solidFill>
        </p:grpSpPr>
        <p:sp>
          <p:nvSpPr>
            <p:cNvPr id="63" name="Rounded Rectangle 62">
              <a:extLst>
                <a:ext uri="{FF2B5EF4-FFF2-40B4-BE49-F238E27FC236}">
                  <a16:creationId xmlns:a16="http://schemas.microsoft.com/office/drawing/2014/main" id="{B13D96D5-2668-7840-7CDE-6323F1D7C87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E908C2A-E98E-706C-8995-716D50CD5291}"/>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87671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441F57-BD07-6D6E-9AB1-25DD65F97871}"/>
              </a:ext>
            </a:extLst>
          </p:cNvPr>
          <p:cNvGrpSpPr/>
          <p:nvPr/>
        </p:nvGrpSpPr>
        <p:grpSpPr>
          <a:xfrm>
            <a:off x="376147" y="804718"/>
            <a:ext cx="11439707" cy="5309479"/>
            <a:chOff x="376147" y="804718"/>
            <a:chExt cx="11439707" cy="5309479"/>
          </a:xfrm>
        </p:grpSpPr>
        <p:grpSp>
          <p:nvGrpSpPr>
            <p:cNvPr id="4" name="Group 3">
              <a:extLst>
                <a:ext uri="{FF2B5EF4-FFF2-40B4-BE49-F238E27FC236}">
                  <a16:creationId xmlns:a16="http://schemas.microsoft.com/office/drawing/2014/main" id="{F29ED79D-E3A3-7929-0AA4-F79A3086E6A3}"/>
                </a:ext>
              </a:extLst>
            </p:cNvPr>
            <p:cNvGrpSpPr/>
            <p:nvPr/>
          </p:nvGrpSpPr>
          <p:grpSpPr>
            <a:xfrm>
              <a:off x="750277" y="804718"/>
              <a:ext cx="6493486" cy="1247146"/>
              <a:chOff x="750277" y="804718"/>
              <a:chExt cx="6493486" cy="1247146"/>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pic>
          <p:nvPicPr>
            <p:cNvPr id="3" name="Picture 2" descr="A screenshot of a medical chart&#10;&#10;Description automatically generated">
              <a:extLst>
                <a:ext uri="{FF2B5EF4-FFF2-40B4-BE49-F238E27FC236}">
                  <a16:creationId xmlns:a16="http://schemas.microsoft.com/office/drawing/2014/main" id="{050BD856-AB74-3763-0FE2-098296AFBF25}"/>
                </a:ext>
              </a:extLst>
            </p:cNvPr>
            <p:cNvPicPr>
              <a:picLocks noChangeAspect="1"/>
            </p:cNvPicPr>
            <p:nvPr/>
          </p:nvPicPr>
          <p:blipFill>
            <a:blip r:embed="rId3"/>
            <a:stretch>
              <a:fillRect/>
            </a:stretch>
          </p:blipFill>
          <p:spPr>
            <a:xfrm>
              <a:off x="376147" y="2206388"/>
              <a:ext cx="11439707" cy="3907809"/>
            </a:xfrm>
            <a:prstGeom prst="rect">
              <a:avLst/>
            </a:prstGeom>
          </p:spPr>
        </p:pic>
      </p:grpSp>
    </p:spTree>
    <p:extLst>
      <p:ext uri="{BB962C8B-B14F-4D97-AF65-F5344CB8AC3E}">
        <p14:creationId xmlns:p14="http://schemas.microsoft.com/office/powerpoint/2010/main" val="384828533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7819797"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7936136" y="0"/>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grpSp>
        <p:nvGrpSpPr>
          <p:cNvPr id="41" name="Group 40">
            <a:extLst>
              <a:ext uri="{FF2B5EF4-FFF2-40B4-BE49-F238E27FC236}">
                <a16:creationId xmlns:a16="http://schemas.microsoft.com/office/drawing/2014/main" id="{FC149000-AB5A-7829-F735-78DBB86FA524}"/>
              </a:ext>
            </a:extLst>
          </p:cNvPr>
          <p:cNvGrpSpPr/>
          <p:nvPr/>
        </p:nvGrpSpPr>
        <p:grpSpPr>
          <a:xfrm>
            <a:off x="6603301" y="1990725"/>
            <a:ext cx="4651248" cy="2004030"/>
            <a:chOff x="6248400" y="1804416"/>
            <a:chExt cx="4651248" cy="2004030"/>
          </a:xfrm>
        </p:grpSpPr>
        <p:sp>
          <p:nvSpPr>
            <p:cNvPr id="42" name="TextBox 41">
              <a:extLst>
                <a:ext uri="{FF2B5EF4-FFF2-40B4-BE49-F238E27FC236}">
                  <a16:creationId xmlns:a16="http://schemas.microsoft.com/office/drawing/2014/main" id="{B8C7B6EF-17B9-F4D7-1515-6DBA34166AA7}"/>
                </a:ext>
              </a:extLst>
            </p:cNvPr>
            <p:cNvSpPr txBox="1"/>
            <p:nvPr/>
          </p:nvSpPr>
          <p:spPr>
            <a:xfrm>
              <a:off x="6266688" y="2647696"/>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3" name="TextBox 42">
              <a:extLst>
                <a:ext uri="{FF2B5EF4-FFF2-40B4-BE49-F238E27FC236}">
                  <a16:creationId xmlns:a16="http://schemas.microsoft.com/office/drawing/2014/main" id="{5F9CC005-F02E-55ED-F7A6-66EECEA8251D}"/>
                </a:ext>
              </a:extLst>
            </p:cNvPr>
            <p:cNvSpPr txBox="1"/>
            <p:nvPr/>
          </p:nvSpPr>
          <p:spPr>
            <a:xfrm>
              <a:off x="6248400" y="302361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sp>
          <p:nvSpPr>
            <p:cNvPr id="44" name="TextBox 43">
              <a:extLst>
                <a:ext uri="{FF2B5EF4-FFF2-40B4-BE49-F238E27FC236}">
                  <a16:creationId xmlns:a16="http://schemas.microsoft.com/office/drawing/2014/main" id="{4A13A5EA-5F61-682B-BC6B-29FB13F24DC8}"/>
                </a:ext>
              </a:extLst>
            </p:cNvPr>
            <p:cNvSpPr txBox="1"/>
            <p:nvPr/>
          </p:nvSpPr>
          <p:spPr>
            <a:xfrm>
              <a:off x="6266688" y="1804416"/>
              <a:ext cx="4632960"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sp>
          <p:nvSpPr>
            <p:cNvPr id="45" name="TextBox 44">
              <a:extLst>
                <a:ext uri="{FF2B5EF4-FFF2-40B4-BE49-F238E27FC236}">
                  <a16:creationId xmlns:a16="http://schemas.microsoft.com/office/drawing/2014/main" id="{9846C618-13B9-56FF-D0F9-9CE92BFCDC6D}"/>
                </a:ext>
              </a:extLst>
            </p:cNvPr>
            <p:cNvSpPr txBox="1"/>
            <p:nvPr/>
          </p:nvSpPr>
          <p:spPr>
            <a:xfrm>
              <a:off x="6266688" y="2198624"/>
              <a:ext cx="1889760" cy="553998"/>
            </a:xfrm>
            <a:prstGeom prst="rect">
              <a:avLst/>
            </a:prstGeom>
            <a:noFill/>
          </p:spPr>
          <p:txBody>
            <a:bodyPr wrap="square" rtlCol="0">
              <a:spAutoFit/>
            </a:bodyPr>
            <a:lstStyle/>
            <a:p>
              <a:r>
                <a:rPr lang="en-US" sz="3000" dirty="0">
                  <a:latin typeface="Avenir Next" panose="020B0503020202020204" pitchFamily="34" charset="0"/>
                </a:rPr>
                <a:t>Used for</a:t>
              </a:r>
            </a:p>
          </p:txBody>
        </p:sp>
      </p:grpSp>
    </p:spTree>
    <p:extLst>
      <p:ext uri="{BB962C8B-B14F-4D97-AF65-F5344CB8AC3E}">
        <p14:creationId xmlns:p14="http://schemas.microsoft.com/office/powerpoint/2010/main" val="174189996"/>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7936136" y="0"/>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3766778656"/>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2660475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42526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1579555" y="-2"/>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1268517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1579555" y="-2"/>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748230" y="0"/>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406763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170E99D-A260-A506-5FBF-AAC2ADF5E883}"/>
              </a:ext>
            </a:extLst>
          </p:cNvPr>
          <p:cNvGrpSpPr/>
          <p:nvPr/>
        </p:nvGrpSpPr>
        <p:grpSpPr>
          <a:xfrm>
            <a:off x="298850" y="1768280"/>
            <a:ext cx="11441206" cy="4185761"/>
            <a:chOff x="309360" y="1936441"/>
            <a:chExt cx="11573280" cy="4185761"/>
          </a:xfrm>
        </p:grpSpPr>
        <p:pic>
          <p:nvPicPr>
            <p:cNvPr id="21" name="Picture 20" descr="A diagram of a model&#10;&#10;Description automatically generated">
              <a:extLst>
                <a:ext uri="{FF2B5EF4-FFF2-40B4-BE49-F238E27FC236}">
                  <a16:creationId xmlns:a16="http://schemas.microsoft.com/office/drawing/2014/main" id="{FDD97A80-6F74-F912-E9D7-E08FD9AEE02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46000"/>
                      </a14:imgEffect>
                    </a14:imgLayer>
                  </a14:imgProps>
                </a:ext>
              </a:extLst>
            </a:blip>
            <a:srcRect l="4073" t="2635" r="4977" b="2430"/>
            <a:stretch/>
          </p:blipFill>
          <p:spPr>
            <a:xfrm>
              <a:off x="309360" y="1936442"/>
              <a:ext cx="6331865" cy="3599453"/>
            </a:xfrm>
            <a:prstGeom prst="rect">
              <a:avLst/>
            </a:prstGeom>
          </p:spPr>
        </p:pic>
        <p:sp>
          <p:nvSpPr>
            <p:cNvPr id="22" name="TextBox 21">
              <a:extLst>
                <a:ext uri="{FF2B5EF4-FFF2-40B4-BE49-F238E27FC236}">
                  <a16:creationId xmlns:a16="http://schemas.microsoft.com/office/drawing/2014/main" id="{03F4DCB0-1F54-4727-8142-08B98B8CEFA1}"/>
                </a:ext>
              </a:extLst>
            </p:cNvPr>
            <p:cNvSpPr txBox="1"/>
            <p:nvPr/>
          </p:nvSpPr>
          <p:spPr>
            <a:xfrm>
              <a:off x="7061199" y="1936441"/>
              <a:ext cx="4821441" cy="4185761"/>
            </a:xfrm>
            <a:prstGeom prst="rect">
              <a:avLst/>
            </a:prstGeom>
            <a:noFill/>
          </p:spPr>
          <p:txBody>
            <a:bodyPr wrap="square" rtlCol="0">
              <a:spAutoFit/>
            </a:bodyPr>
            <a:lstStyle/>
            <a:p>
              <a:pPr rtl="0">
                <a:spcBef>
                  <a:spcPts val="0"/>
                </a:spcBef>
                <a:spcAft>
                  <a:spcPts val="0"/>
                </a:spcAft>
              </a:pPr>
              <a:r>
                <a:rPr lang="en-IN" sz="1900" b="0" i="0" u="none" strike="noStrike" dirty="0">
                  <a:solidFill>
                    <a:srgbClr val="000000"/>
                  </a:solidFill>
                  <a:effectLst/>
                  <a:latin typeface="Avenir Next" panose="020B0503020202020204" pitchFamily="34" charset="0"/>
                </a:rPr>
                <a:t>After fitting the full regression model , we go for </a:t>
              </a:r>
              <a:r>
                <a:rPr lang="en-IN" sz="1900" b="0" i="0" u="none" strike="noStrike" dirty="0">
                  <a:solidFill>
                    <a:srgbClr val="000000"/>
                  </a:solidFill>
                  <a:effectLst/>
                  <a:highlight>
                    <a:srgbClr val="FDEBE4"/>
                  </a:highlight>
                  <a:latin typeface="Avenir Next" panose="020B0503020202020204" pitchFamily="34" charset="0"/>
                </a:rPr>
                <a:t> </a:t>
              </a:r>
              <a:r>
                <a:rPr lang="en-IN" sz="1700" b="1" strike="noStrike" dirty="0">
                  <a:solidFill>
                    <a:srgbClr val="000000"/>
                  </a:solidFill>
                  <a:effectLst/>
                  <a:highlight>
                    <a:srgbClr val="FDEBE4"/>
                  </a:highlight>
                  <a:latin typeface="Avenir Next" panose="020B0503020202020204" pitchFamily="34" charset="0"/>
                </a:rPr>
                <a:t>Backward </a:t>
              </a:r>
              <a:r>
                <a:rPr lang="en-IN" sz="1700" b="1" dirty="0">
                  <a:solidFill>
                    <a:srgbClr val="000000"/>
                  </a:solidFill>
                  <a:highlight>
                    <a:srgbClr val="FDEBE4"/>
                  </a:highlight>
                  <a:latin typeface="Avenir Next" panose="020B0503020202020204" pitchFamily="34" charset="0"/>
                </a:rPr>
                <a:t>E</a:t>
              </a:r>
              <a:r>
                <a:rPr lang="en-IN" sz="1700" b="1" strike="noStrike" dirty="0">
                  <a:solidFill>
                    <a:srgbClr val="000000"/>
                  </a:solidFill>
                  <a:effectLst/>
                  <a:highlight>
                    <a:srgbClr val="FDEBE4"/>
                  </a:highlight>
                  <a:latin typeface="Avenir Next" panose="020B0503020202020204" pitchFamily="34" charset="0"/>
                </a:rPr>
                <a:t>limination </a:t>
              </a:r>
              <a:r>
                <a:rPr lang="en-IN" sz="1900" b="0" i="0" u="none" strike="noStrike" dirty="0">
                  <a:solidFill>
                    <a:srgbClr val="000000"/>
                  </a:solidFill>
                  <a:effectLst/>
                  <a:latin typeface="Avenir Next" panose="020B0503020202020204" pitchFamily="34" charset="0"/>
                </a:rPr>
                <a:t>method. </a:t>
              </a:r>
            </a:p>
            <a:p>
              <a:pPr rtl="0">
                <a:spcBef>
                  <a:spcPts val="0"/>
                </a:spcBef>
                <a:spcAft>
                  <a:spcPts val="0"/>
                </a:spcAft>
              </a:pPr>
              <a:r>
                <a:rPr lang="en-IN" sz="1900" b="0" i="0" u="none" strike="noStrike" dirty="0">
                  <a:solidFill>
                    <a:srgbClr val="000000"/>
                  </a:solidFill>
                  <a:effectLst/>
                  <a:latin typeface="Avenir Next" panose="020B0503020202020204" pitchFamily="34" charset="0"/>
                </a:rPr>
                <a:t>Backward elimination is a method used to identify the independent variables that contribute to the </a:t>
              </a:r>
              <a:r>
                <a:rPr lang="en-IN" sz="1900" b="1" u="none" strike="noStrike" dirty="0">
                  <a:solidFill>
                    <a:srgbClr val="000000"/>
                  </a:solidFill>
                  <a:effectLst/>
                  <a:latin typeface="Avenir Next" panose="020B0503020202020204" pitchFamily="34" charset="0"/>
                </a:rPr>
                <a:t>best regression</a:t>
              </a:r>
              <a:r>
                <a:rPr lang="en-IN" sz="1900" b="0" u="none" strike="noStrike" dirty="0">
                  <a:solidFill>
                    <a:srgbClr val="000000"/>
                  </a:solidFill>
                  <a:effectLst/>
                  <a:latin typeface="Avenir Next" panose="020B0503020202020204" pitchFamily="34" charset="0"/>
                </a:rPr>
                <a:t> </a:t>
              </a:r>
              <a:r>
                <a:rPr lang="en-IN" sz="1900" b="0" i="0" u="none" strike="noStrike" dirty="0">
                  <a:solidFill>
                    <a:srgbClr val="000000"/>
                  </a:solidFill>
                  <a:effectLst/>
                  <a:latin typeface="Avenir Next" panose="020B0503020202020204" pitchFamily="34" charset="0"/>
                </a:rPr>
                <a:t>model. It is a component of stepwise regression, a feature selection technique employed in ML model development. Backward elimination is a systematic process that begins with a full set of features ( i.e full logistic regression Model ) and iteratively removes variables until the model's performance is optimized. In ML, there are several other approaches as well.</a:t>
              </a:r>
            </a:p>
          </p:txBody>
        </p:sp>
        <p:cxnSp>
          <p:nvCxnSpPr>
            <p:cNvPr id="28" name="Straight Connector 27">
              <a:extLst>
                <a:ext uri="{FF2B5EF4-FFF2-40B4-BE49-F238E27FC236}">
                  <a16:creationId xmlns:a16="http://schemas.microsoft.com/office/drawing/2014/main" id="{72ADDB09-81F2-2991-82D1-92D4053ED4DD}"/>
                </a:ext>
              </a:extLst>
            </p:cNvPr>
            <p:cNvCxnSpPr>
              <a:cxnSpLocks/>
            </p:cNvCxnSpPr>
            <p:nvPr/>
          </p:nvCxnSpPr>
          <p:spPr>
            <a:xfrm>
              <a:off x="6922996" y="1996539"/>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76638CFD-7F61-AFAD-975B-8DC310D6E9C1}"/>
              </a:ext>
            </a:extLst>
          </p:cNvPr>
          <p:cNvGrpSpPr/>
          <p:nvPr/>
        </p:nvGrpSpPr>
        <p:grpSpPr>
          <a:xfrm>
            <a:off x="363696" y="588654"/>
            <a:ext cx="4417195" cy="1117627"/>
            <a:chOff x="573903" y="735799"/>
            <a:chExt cx="4417195" cy="1117627"/>
          </a:xfrm>
        </p:grpSpPr>
        <p:grpSp>
          <p:nvGrpSpPr>
            <p:cNvPr id="39" name="Group 38">
              <a:extLst>
                <a:ext uri="{FF2B5EF4-FFF2-40B4-BE49-F238E27FC236}">
                  <a16:creationId xmlns:a16="http://schemas.microsoft.com/office/drawing/2014/main" id="{DCDE428A-AD33-36A9-B319-BA7E82A54181}"/>
                </a:ext>
              </a:extLst>
            </p:cNvPr>
            <p:cNvGrpSpPr/>
            <p:nvPr/>
          </p:nvGrpSpPr>
          <p:grpSpPr>
            <a:xfrm>
              <a:off x="573903" y="735799"/>
              <a:ext cx="4417195" cy="1117627"/>
              <a:chOff x="573903" y="735799"/>
              <a:chExt cx="4417195" cy="1117627"/>
            </a:xfrm>
          </p:grpSpPr>
          <p:sp>
            <p:nvSpPr>
              <p:cNvPr id="10" name="TextBox 9">
                <a:extLst>
                  <a:ext uri="{FF2B5EF4-FFF2-40B4-BE49-F238E27FC236}">
                    <a16:creationId xmlns:a16="http://schemas.microsoft.com/office/drawing/2014/main" id="{3B6D9876-18B0-68E1-32A5-29F0ED449D56}"/>
                  </a:ext>
                </a:extLst>
              </p:cNvPr>
              <p:cNvSpPr txBox="1"/>
              <p:nvPr/>
            </p:nvSpPr>
            <p:spPr>
              <a:xfrm>
                <a:off x="573903" y="735799"/>
                <a:ext cx="4417195" cy="630942"/>
              </a:xfrm>
              <a:prstGeom prst="rect">
                <a:avLst/>
              </a:prstGeom>
              <a:noFill/>
            </p:spPr>
            <p:txBody>
              <a:bodyPr wrap="square" rtlCol="0">
                <a:spAutoFit/>
              </a:bodyPr>
              <a:lstStyle/>
              <a:p>
                <a:r>
                  <a:rPr lang="en-US" sz="3500" dirty="0"/>
                  <a:t>Backward Elimination</a:t>
                </a:r>
              </a:p>
            </p:txBody>
          </p:sp>
          <p:sp>
            <p:nvSpPr>
              <p:cNvPr id="11" name="TextBox 10">
                <a:extLst>
                  <a:ext uri="{FF2B5EF4-FFF2-40B4-BE49-F238E27FC236}">
                    <a16:creationId xmlns:a16="http://schemas.microsoft.com/office/drawing/2014/main" id="{8BCB7552-34AB-7591-EEBC-6EF1AB0D20CD}"/>
                  </a:ext>
                </a:extLst>
              </p:cNvPr>
              <p:cNvSpPr txBox="1"/>
              <p:nvPr/>
            </p:nvSpPr>
            <p:spPr>
              <a:xfrm>
                <a:off x="573904" y="1207095"/>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Method</a:t>
                </a:r>
                <a:endParaRPr lang="en-US" sz="3500" b="1" dirty="0"/>
              </a:p>
            </p:txBody>
          </p:sp>
        </p:grpSp>
        <p:grpSp>
          <p:nvGrpSpPr>
            <p:cNvPr id="38" name="Group 37">
              <a:extLst>
                <a:ext uri="{FF2B5EF4-FFF2-40B4-BE49-F238E27FC236}">
                  <a16:creationId xmlns:a16="http://schemas.microsoft.com/office/drawing/2014/main" id="{D29F8388-CC1D-FA5A-AEFC-370609DD6C7B}"/>
                </a:ext>
              </a:extLst>
            </p:cNvPr>
            <p:cNvGrpSpPr/>
            <p:nvPr/>
          </p:nvGrpSpPr>
          <p:grpSpPr>
            <a:xfrm>
              <a:off x="657676" y="1739568"/>
              <a:ext cx="1765572" cy="0"/>
              <a:chOff x="657676" y="1739568"/>
              <a:chExt cx="1765572" cy="0"/>
            </a:xfrm>
          </p:grpSpPr>
          <p:cxnSp>
            <p:nvCxnSpPr>
              <p:cNvPr id="2" name="Straight Connector 1">
                <a:extLst>
                  <a:ext uri="{FF2B5EF4-FFF2-40B4-BE49-F238E27FC236}">
                    <a16:creationId xmlns:a16="http://schemas.microsoft.com/office/drawing/2014/main" id="{98BA9A87-DB59-5C01-D563-A50C23751535}"/>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9837026C-7ACF-2326-63C2-833CFA78AFE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13E5C59-0866-00A8-EEBC-FCAB01E9D6E6}"/>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859928A-1976-C782-3B0B-4F9DE7947530}"/>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3740543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7283143" y="1934550"/>
            <a:ext cx="2340537" cy="3564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1172382" y="1934938"/>
            <a:ext cx="2340028" cy="3563224"/>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3393395" y="1934550"/>
            <a:ext cx="2343140" cy="3564000"/>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9417045" y="1647000"/>
            <a:ext cx="2343140" cy="3564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431815" y="1647000"/>
            <a:ext cx="2340538" cy="3564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14"/>
          <a:stretch>
            <a:fillRect/>
          </a:stretch>
        </p:blipFill>
        <p:spPr>
          <a:xfrm>
            <a:off x="4321564" y="729000"/>
            <a:ext cx="3546268" cy="5400000"/>
          </a:xfrm>
          <a:prstGeom prst="rect">
            <a:avLst/>
          </a:prstGeom>
        </p:spPr>
      </p:pic>
    </p:spTree>
    <p:extLst>
      <p:ext uri="{BB962C8B-B14F-4D97-AF65-F5344CB8AC3E}">
        <p14:creationId xmlns:p14="http://schemas.microsoft.com/office/powerpoint/2010/main" val="6839530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C742D1-CFE4-2039-2407-32DA0D2022B8}"/>
                  </a:ext>
                </a:extLst>
              </p:cNvPr>
              <p:cNvSpPr txBox="1"/>
              <p:nvPr/>
            </p:nvSpPr>
            <p:spPr>
              <a:xfrm>
                <a:off x="572660" y="1915249"/>
                <a:ext cx="4963167" cy="3842334"/>
              </a:xfrm>
              <a:prstGeom prst="rect">
                <a:avLst/>
              </a:prstGeom>
              <a:noFill/>
            </p:spPr>
            <p:txBody>
              <a:bodyPr wrap="square" rtlCol="0">
                <a:spAutoFit/>
              </a:bodyPr>
              <a:lstStyle/>
              <a:p>
                <a:r>
                  <a:rPr lang="en-US" dirty="0">
                    <a:latin typeface="Avenir Next" panose="020B0503020202020204" pitchFamily="34" charset="0"/>
                  </a:rPr>
                  <a:t>The  distribution of Y is specified by probabilities of success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Avenir Next" panose="020B0503020202020204" pitchFamily="34" charset="0"/>
                  </a:rPr>
                  <a:t>and the probabilities of failure </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r>
                      <a:rPr lang="en-US" i="1">
                        <a:latin typeface="Cambria Math" panose="02040503050406030204" pitchFamily="18" charset="0"/>
                      </a:rPr>
                      <m:t> </m:t>
                    </m:r>
                  </m:oMath>
                </a14:m>
                <a:r>
                  <a:rPr lang="en-US" dirty="0">
                    <a:latin typeface="Avenir Next" panose="020B0503020202020204" pitchFamily="34" charset="0"/>
                  </a:rPr>
                  <a:t> . </a:t>
                </a:r>
                <a14:m>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e>
                    </m:d>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Avenir Next" panose="020B0503020202020204" pitchFamily="34" charset="0"/>
                  </a:rPr>
                  <a:t> </a:t>
                </a:r>
              </a:p>
              <a:p>
                <a:r>
                  <a:rPr lang="en-US" dirty="0">
                    <a:latin typeface="Avenir Next" panose="020B0503020202020204" pitchFamily="34" charset="0"/>
                  </a:rPr>
                  <a:t>After fitting the Backward Elimination method</a:t>
                </a:r>
              </a:p>
              <a:p>
                <a:r>
                  <a:rPr lang="en-US" dirty="0">
                    <a:latin typeface="Avenir Next" panose="020B0503020202020204" pitchFamily="34" charset="0"/>
                  </a:rPr>
                  <a:t>we get the multiple logistic regression with binary response is given by :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𝐵𝑒𝑟𝑛𝑜𝑢𝑙𝑙𝑖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venir Next" panose="020B0503020202020204" pitchFamily="34" charset="0"/>
                  </a:rPr>
                  <a:t> ;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r>
                              <a:rPr lang="en-US" b="0" i="1" smtClean="0">
                                <a:latin typeface="Cambria Math" panose="02040503050406030204" pitchFamily="18" charset="0"/>
                              </a:rPr>
                              <m:t>𝑖</m:t>
                            </m:r>
                          </m:sub>
                        </m:sSub>
                        <m:r>
                          <a:rPr lang="en-US" b="0" i="1" smtClean="0">
                            <a:latin typeface="Cambria Math" panose="02040503050406030204" pitchFamily="18" charset="0"/>
                          </a:rPr>
                          <m:t>   .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7</m:t>
                            </m:r>
                            <m:r>
                              <a:rPr lang="en-US" b="0" i="1" smtClean="0">
                                <a:latin typeface="Cambria Math" panose="02040503050406030204" pitchFamily="18" charset="0"/>
                              </a:rPr>
                              <m:t>𝑖</m:t>
                            </m:r>
                          </m:sub>
                        </m:sSub>
                        <m:r>
                          <a:rPr lang="en-US" b="0" i="1" smtClean="0">
                            <a:latin typeface="Cambria Math" panose="02040503050406030204" pitchFamily="18" charset="0"/>
                          </a:rPr>
                          <m:t> </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sup>
                        </m:sSup>
                      </m:den>
                    </m:f>
                    <m:r>
                      <a:rPr lang="en-US" b="0" i="1" smtClean="0">
                        <a:latin typeface="Cambria Math" panose="02040503050406030204" pitchFamily="18" charset="0"/>
                      </a:rPr>
                      <m:t> </m:t>
                    </m:r>
                  </m:oMath>
                </a14:m>
                <a:endParaRPr lang="en-US" b="0" dirty="0">
                  <a:latin typeface="Avenir Next" panose="020B0503020202020204" pitchFamily="34" charset="0"/>
                </a:endParaRPr>
              </a:p>
              <a:p>
                <a:r>
                  <a:rPr lang="en-US" dirty="0">
                    <a:latin typeface="Avenir Next" panose="020B0503020202020204" pitchFamily="34" charset="0"/>
                  </a:rPr>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oMath>
                </a14:m>
                <a:r>
                  <a:rPr lang="en-US" dirty="0">
                    <a:latin typeface="Avenir Next" panose="020B0503020202020204" pitchFamily="34" charset="0"/>
                  </a:rPr>
                  <a:t> is a function of all the predictor variables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r>
                          <a:rPr lang="en-US" b="0" i="1" smtClean="0">
                            <a:latin typeface="Cambria Math" panose="02040503050406030204" pitchFamily="18" charset="0"/>
                          </a:rPr>
                          <m:t>𝑖</m:t>
                        </m:r>
                      </m:sub>
                    </m:sSub>
                    <m:r>
                      <a:rPr lang="en-US" b="0" i="1" smtClean="0">
                        <a:latin typeface="Cambria Math" panose="02040503050406030204" pitchFamily="18" charset="0"/>
                      </a:rPr>
                      <m:t>+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7</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r>
                          <a:rPr lang="en-US" b="0" i="1" smtClean="0">
                            <a:latin typeface="Cambria Math" panose="02040503050406030204" pitchFamily="18" charset="0"/>
                          </a:rPr>
                          <m:t>𝑖</m:t>
                        </m:r>
                      </m:sub>
                    </m:sSub>
                  </m:oMath>
                </a14:m>
                <a:r>
                  <a:rPr lang="en-US" dirty="0">
                    <a:latin typeface="Avenir Next" panose="020B0503020202020204" pitchFamily="34" charset="0"/>
                  </a:rPr>
                  <a:t>  </a:t>
                </a:r>
              </a:p>
              <a:p>
                <a:endParaRPr lang="en-US" dirty="0">
                  <a:latin typeface="Avenir Next" panose="020B0503020202020204" pitchFamily="34" charset="0"/>
                </a:endParaRPr>
              </a:p>
            </p:txBody>
          </p:sp>
        </mc:Choice>
        <mc:Fallback xmlns="">
          <p:sp>
            <p:nvSpPr>
              <p:cNvPr id="5" name="TextBox 4">
                <a:extLst>
                  <a:ext uri="{FF2B5EF4-FFF2-40B4-BE49-F238E27FC236}">
                    <a16:creationId xmlns:a16="http://schemas.microsoft.com/office/drawing/2014/main" id="{EEC742D1-CFE4-2039-2407-32DA0D2022B8}"/>
                  </a:ext>
                </a:extLst>
              </p:cNvPr>
              <p:cNvSpPr txBox="1">
                <a:spLocks noRot="1" noChangeAspect="1" noMove="1" noResize="1" noEditPoints="1" noAdjustHandles="1" noChangeArrowheads="1" noChangeShapeType="1" noTextEdit="1"/>
              </p:cNvSpPr>
              <p:nvPr/>
            </p:nvSpPr>
            <p:spPr>
              <a:xfrm>
                <a:off x="572660" y="1915249"/>
                <a:ext cx="4963167" cy="3842334"/>
              </a:xfrm>
              <a:prstGeom prst="rect">
                <a:avLst/>
              </a:prstGeom>
              <a:blipFill>
                <a:blip r:embed="rId3"/>
                <a:stretch>
                  <a:fillRect l="-1023" t="-658" r="-25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2F33837-C32F-B353-7C22-FC61BF134740}"/>
              </a:ext>
            </a:extLst>
          </p:cNvPr>
          <p:cNvSpPr txBox="1"/>
          <p:nvPr/>
        </p:nvSpPr>
        <p:spPr>
          <a:xfrm>
            <a:off x="5724818" y="1187921"/>
            <a:ext cx="6103209" cy="4893647"/>
          </a:xfrm>
          <a:prstGeom prst="rect">
            <a:avLst/>
          </a:prstGeom>
          <a:noFill/>
        </p:spPr>
        <p:txBody>
          <a:bodyPr wrap="square" rtlCol="0">
            <a:spAutoFit/>
          </a:bodyPr>
          <a:lstStyle/>
          <a:p>
            <a:r>
              <a:rPr lang="en-IN" sz="1300" b="0" i="0" u="none" strike="noStrike" dirty="0">
                <a:solidFill>
                  <a:srgbClr val="444444"/>
                </a:solidFill>
                <a:effectLst/>
                <a:latin typeface="Consolas" panose="020B0609020204030204" pitchFamily="49" charset="0"/>
              </a:rPr>
              <a:t>Call:</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glm(formula = TenYearCHD ~ ., family = binomial(link = </a:t>
            </a:r>
            <a:r>
              <a:rPr lang="en-IN" sz="1300" b="0" i="0" u="none" strike="noStrike" dirty="0">
                <a:solidFill>
                  <a:srgbClr val="880000"/>
                </a:solidFill>
                <a:effectLst/>
                <a:latin typeface="Consolas" panose="020B0609020204030204" pitchFamily="49" charset="0"/>
              </a:rPr>
              <a:t>"logit"</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data = reduced_data_8)</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Coefficients:</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Estimate Std. Error z value Pr(&gt;|z|)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(Intercept)  -</a:t>
            </a:r>
            <a:r>
              <a:rPr lang="en-IN" sz="1300" b="0" i="0" u="none" strike="noStrike" dirty="0">
                <a:solidFill>
                  <a:srgbClr val="880000"/>
                </a:solidFill>
                <a:effectLst/>
                <a:latin typeface="Consolas" panose="020B0609020204030204" pitchFamily="49" charset="0"/>
              </a:rPr>
              <a:t>8.732172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0.602685</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14.489</a:t>
            </a:r>
            <a:r>
              <a:rPr lang="en-IN" sz="1300" b="0" i="0" u="none" strike="noStrike" dirty="0">
                <a:solidFill>
                  <a:srgbClr val="444444"/>
                </a:solidFill>
                <a:effectLst/>
                <a:latin typeface="Consolas" panose="020B0609020204030204" pitchFamily="49" charset="0"/>
              </a:rPr>
              <a:t>  &lt; </a:t>
            </a:r>
            <a:r>
              <a:rPr lang="en-IN" sz="1300" b="0" i="0" u="none" strike="noStrike" dirty="0">
                <a:solidFill>
                  <a:srgbClr val="880000"/>
                </a:solidFill>
                <a:effectLst/>
                <a:latin typeface="Consolas" panose="020B0609020204030204" pitchFamily="49" charset="0"/>
              </a:rPr>
              <a:t>2e-16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male          </a:t>
            </a:r>
            <a:r>
              <a:rPr lang="en-IN" sz="1300" b="0" i="0" u="none" strike="noStrike" dirty="0">
                <a:solidFill>
                  <a:srgbClr val="880000"/>
                </a:solidFill>
                <a:effectLst/>
                <a:latin typeface="Consolas" panose="020B0609020204030204" pitchFamily="49" charset="0"/>
              </a:rPr>
              <a:t>0.502872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0.122016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4.121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3.77e-05</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age           </a:t>
            </a:r>
            <a:r>
              <a:rPr lang="en-IN" sz="1300" b="0" i="0" u="none" strike="noStrike" dirty="0">
                <a:solidFill>
                  <a:srgbClr val="880000"/>
                </a:solidFill>
                <a:effectLst/>
                <a:latin typeface="Consolas" panose="020B0609020204030204" pitchFamily="49" charset="0"/>
              </a:rPr>
              <a:t>0.062626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0.007304</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8.574</a:t>
            </a:r>
            <a:r>
              <a:rPr lang="en-IN" sz="1300" b="0" i="0" u="none" strike="noStrike" dirty="0">
                <a:solidFill>
                  <a:srgbClr val="444444"/>
                </a:solidFill>
                <a:effectLst/>
                <a:latin typeface="Consolas" panose="020B0609020204030204" pitchFamily="49" charset="0"/>
              </a:rPr>
              <a:t>  &lt; </a:t>
            </a:r>
            <a:r>
              <a:rPr lang="en-IN" sz="1300" b="0" i="0" u="none" strike="noStrike" dirty="0">
                <a:solidFill>
                  <a:srgbClr val="880000"/>
                </a:solidFill>
                <a:effectLst/>
                <a:latin typeface="Consolas" panose="020B0609020204030204" pitchFamily="49" charset="0"/>
              </a:rPr>
              <a:t>2e-16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cigsPerDay    </a:t>
            </a:r>
            <a:r>
              <a:rPr lang="en-IN" sz="1300" b="0" i="0" u="none" strike="noStrike" dirty="0">
                <a:solidFill>
                  <a:srgbClr val="880000"/>
                </a:solidFill>
                <a:effectLst/>
                <a:latin typeface="Consolas" panose="020B0609020204030204" pitchFamily="49" charset="0"/>
              </a:rPr>
              <a:t>0.017669</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0.004796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3.684</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0.000229</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prevalentHyp  </a:t>
            </a:r>
            <a:r>
              <a:rPr lang="en-IN" sz="1300" b="0" i="0" u="none" strike="noStrike" dirty="0">
                <a:solidFill>
                  <a:srgbClr val="880000"/>
                </a:solidFill>
                <a:effectLst/>
                <a:latin typeface="Consolas" panose="020B0609020204030204" pitchFamily="49" charset="0"/>
              </a:rPr>
              <a:t>0.268576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0.153346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1.751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0.079871</a:t>
            </a:r>
            <a:r>
              <a:rPr lang="en-IN" sz="1300" b="0" i="0" u="none" strike="noStrike" dirty="0">
                <a:solidFill>
                  <a:srgbClr val="444444"/>
                </a:solidFill>
                <a:effectLst/>
                <a:latin typeface="Consolas" panose="020B0609020204030204" pitchFamily="49" charset="0"/>
              </a:rPr>
              <a:t> .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totChol       </a:t>
            </a:r>
            <a:r>
              <a:rPr lang="en-IN" sz="1300" b="0" i="0" u="none" strike="noStrike" dirty="0">
                <a:solidFill>
                  <a:srgbClr val="880000"/>
                </a:solidFill>
                <a:effectLst/>
                <a:latin typeface="Consolas" panose="020B0609020204030204" pitchFamily="49" charset="0"/>
              </a:rPr>
              <a:t>0.003190</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0.001271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2.511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0.012046</a:t>
            </a:r>
            <a:r>
              <a:rPr lang="en-IN" sz="1300" b="0" i="0" u="none" strike="noStrike" dirty="0">
                <a:solidFill>
                  <a:srgbClr val="444444"/>
                </a:solidFill>
                <a:effectLst/>
                <a:latin typeface="Consolas" panose="020B0609020204030204" pitchFamily="49" charset="0"/>
              </a:rPr>
              <a:t> *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sysBP         </a:t>
            </a:r>
            <a:r>
              <a:rPr lang="en-IN" sz="1300" b="0" i="0" u="none" strike="noStrike" dirty="0">
                <a:solidFill>
                  <a:srgbClr val="880000"/>
                </a:solidFill>
                <a:effectLst/>
                <a:latin typeface="Consolas" panose="020B0609020204030204" pitchFamily="49" charset="0"/>
              </a:rPr>
              <a:t>0.013961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0.003193</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4.372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1.23e-05</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glucose       </a:t>
            </a:r>
            <a:r>
              <a:rPr lang="en-IN" sz="1300" b="0" i="0" u="none" strike="noStrike" dirty="0">
                <a:solidFill>
                  <a:srgbClr val="880000"/>
                </a:solidFill>
                <a:effectLst/>
                <a:latin typeface="Consolas" panose="020B0609020204030204" pitchFamily="49" charset="0"/>
              </a:rPr>
              <a:t>0.007262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0.001912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3.798</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0.000146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Signif. codes:  </a:t>
            </a:r>
            <a:r>
              <a:rPr lang="en-IN" sz="1300" b="0" i="0" u="none" strike="noStrike" dirty="0">
                <a:solidFill>
                  <a:srgbClr val="880000"/>
                </a:solidFill>
                <a:effectLst/>
                <a:latin typeface="Consolas" panose="020B0609020204030204" pitchFamily="49" charset="0"/>
              </a:rPr>
              <a:t>0</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0.05</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 '</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(Dispersion parameter </a:t>
            </a:r>
            <a:r>
              <a:rPr lang="en-IN" sz="1300" b="1" i="0" u="none" strike="noStrike" dirty="0">
                <a:solidFill>
                  <a:srgbClr val="444444"/>
                </a:solidFill>
                <a:effectLst/>
                <a:latin typeface="Consolas" panose="020B0609020204030204" pitchFamily="49" charset="0"/>
              </a:rPr>
              <a:t>for</a:t>
            </a:r>
            <a:r>
              <a:rPr lang="en-IN" sz="1300" b="0" i="0" u="none" strike="noStrike" dirty="0">
                <a:solidFill>
                  <a:srgbClr val="444444"/>
                </a:solidFill>
                <a:effectLst/>
                <a:latin typeface="Consolas" panose="020B0609020204030204" pitchFamily="49" charset="0"/>
              </a:rPr>
              <a:t> binomial family taken to be </a:t>
            </a:r>
            <a:r>
              <a:rPr lang="en-IN" sz="1300" b="0" i="0" u="none" strike="noStrike" dirty="0">
                <a:solidFill>
                  <a:srgbClr val="880000"/>
                </a:solidFill>
                <a:effectLst/>
                <a:latin typeface="Consolas" panose="020B0609020204030204" pitchFamily="49" charset="0"/>
              </a:rPr>
              <a:t>1</a:t>
            </a:r>
            <a:r>
              <a:rPr lang="en-IN" sz="1300" b="0" i="0" u="none" strike="noStrike" dirty="0">
                <a:solidFill>
                  <a:srgbClr val="444444"/>
                </a:solidFill>
                <a:effectLst/>
                <a:latin typeface="Consolas" panose="020B0609020204030204" pitchFamily="49" charset="0"/>
              </a:rPr>
              <a:t>)</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Null deviance: </a:t>
            </a:r>
            <a:r>
              <a:rPr lang="en-IN" sz="1300" b="0" i="0" u="none" strike="noStrike" dirty="0">
                <a:solidFill>
                  <a:srgbClr val="880000"/>
                </a:solidFill>
                <a:effectLst/>
                <a:latin typeface="Consolas" panose="020B0609020204030204" pitchFamily="49" charset="0"/>
              </a:rPr>
              <a:t>2379</a:t>
            </a:r>
            <a:r>
              <a:rPr lang="en-IN" sz="1300" b="0" i="0" u="none" strike="noStrike" dirty="0">
                <a:solidFill>
                  <a:srgbClr val="444444"/>
                </a:solidFill>
                <a:effectLst/>
                <a:latin typeface="Consolas" panose="020B0609020204030204" pitchFamily="49" charset="0"/>
              </a:rPr>
              <a:t>  on </a:t>
            </a:r>
            <a:r>
              <a:rPr lang="en-IN" sz="1300" b="0" i="0" u="none" strike="noStrike" dirty="0">
                <a:solidFill>
                  <a:srgbClr val="880000"/>
                </a:solidFill>
                <a:effectLst/>
                <a:latin typeface="Consolas" panose="020B0609020204030204" pitchFamily="49" charset="0"/>
              </a:rPr>
              <a:t>2742</a:t>
            </a:r>
            <a:r>
              <a:rPr lang="en-IN" sz="1300" b="0" i="0" u="none" strike="noStrike" dirty="0">
                <a:solidFill>
                  <a:srgbClr val="444444"/>
                </a:solidFill>
                <a:effectLst/>
                <a:latin typeface="Consolas" panose="020B0609020204030204" pitchFamily="49" charset="0"/>
              </a:rPr>
              <a:t>  degrees of freedom</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Residual deviance: </a:t>
            </a:r>
            <a:r>
              <a:rPr lang="en-IN" sz="1300" b="0" i="0" u="none" strike="noStrike" dirty="0">
                <a:solidFill>
                  <a:srgbClr val="880000"/>
                </a:solidFill>
                <a:effectLst/>
                <a:latin typeface="Consolas" panose="020B0609020204030204" pitchFamily="49" charset="0"/>
              </a:rPr>
              <a:t>2112</a:t>
            </a:r>
            <a:r>
              <a:rPr lang="en-IN" sz="1300" b="0" i="0" u="none" strike="noStrike" dirty="0">
                <a:solidFill>
                  <a:srgbClr val="444444"/>
                </a:solidFill>
                <a:effectLst/>
                <a:latin typeface="Consolas" panose="020B0609020204030204" pitchFamily="49" charset="0"/>
              </a:rPr>
              <a:t>  on </a:t>
            </a:r>
            <a:r>
              <a:rPr lang="en-IN" sz="1300" b="0" i="0" u="none" strike="noStrike" dirty="0">
                <a:solidFill>
                  <a:srgbClr val="880000"/>
                </a:solidFill>
                <a:effectLst/>
                <a:latin typeface="Consolas" panose="020B0609020204030204" pitchFamily="49" charset="0"/>
              </a:rPr>
              <a:t>2735</a:t>
            </a:r>
            <a:r>
              <a:rPr lang="en-IN" sz="1300" b="0" i="0" u="none" strike="noStrike" dirty="0">
                <a:solidFill>
                  <a:srgbClr val="444444"/>
                </a:solidFill>
                <a:effectLst/>
                <a:latin typeface="Consolas" panose="020B0609020204030204" pitchFamily="49" charset="0"/>
              </a:rPr>
              <a:t>  degrees of freedom</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AIC: </a:t>
            </a:r>
            <a:r>
              <a:rPr lang="en-IN" sz="1300" b="0" i="0" u="none" strike="noStrike" dirty="0">
                <a:solidFill>
                  <a:srgbClr val="880000"/>
                </a:solidFill>
                <a:effectLst/>
                <a:latin typeface="Consolas" panose="020B0609020204030204" pitchFamily="49" charset="0"/>
              </a:rPr>
              <a:t>2128</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Number of Fisher Scoring iterations: </a:t>
            </a:r>
            <a:r>
              <a:rPr lang="en-IN" sz="1300" b="0" i="0" u="none" strike="noStrike" dirty="0">
                <a:solidFill>
                  <a:srgbClr val="880000"/>
                </a:solidFill>
                <a:effectLst/>
                <a:latin typeface="Consolas" panose="020B0609020204030204" pitchFamily="49" charset="0"/>
              </a:rPr>
              <a:t>5</a:t>
            </a:r>
            <a:endParaRPr lang="en-US" sz="1300" dirty="0"/>
          </a:p>
        </p:txBody>
      </p:sp>
      <p:grpSp>
        <p:nvGrpSpPr>
          <p:cNvPr id="17" name="Group 16">
            <a:extLst>
              <a:ext uri="{FF2B5EF4-FFF2-40B4-BE49-F238E27FC236}">
                <a16:creationId xmlns:a16="http://schemas.microsoft.com/office/drawing/2014/main" id="{77681B78-6CB6-E177-2503-EF4C5AB7238E}"/>
              </a:ext>
            </a:extLst>
          </p:cNvPr>
          <p:cNvGrpSpPr/>
          <p:nvPr/>
        </p:nvGrpSpPr>
        <p:grpSpPr>
          <a:xfrm>
            <a:off x="583171" y="525593"/>
            <a:ext cx="4417195" cy="1356471"/>
            <a:chOff x="572660" y="735799"/>
            <a:chExt cx="4417195" cy="1356471"/>
          </a:xfrm>
        </p:grpSpPr>
        <p:sp>
          <p:nvSpPr>
            <p:cNvPr id="3" name="TextBox 2">
              <a:extLst>
                <a:ext uri="{FF2B5EF4-FFF2-40B4-BE49-F238E27FC236}">
                  <a16:creationId xmlns:a16="http://schemas.microsoft.com/office/drawing/2014/main" id="{A645051B-A16E-EC52-6A83-8689505A67D6}"/>
                </a:ext>
              </a:extLst>
            </p:cNvPr>
            <p:cNvSpPr txBox="1"/>
            <p:nvPr/>
          </p:nvSpPr>
          <p:spPr>
            <a:xfrm>
              <a:off x="572660" y="735799"/>
              <a:ext cx="4417195" cy="630942"/>
            </a:xfrm>
            <a:prstGeom prst="rect">
              <a:avLst/>
            </a:prstGeom>
            <a:noFill/>
          </p:spPr>
          <p:txBody>
            <a:bodyPr wrap="square" rtlCol="0">
              <a:spAutoFit/>
            </a:bodyPr>
            <a:lstStyle/>
            <a:p>
              <a:r>
                <a:rPr lang="en-US" sz="3500" dirty="0"/>
                <a:t>Best Fitted </a:t>
              </a:r>
            </a:p>
          </p:txBody>
        </p:sp>
        <p:sp>
          <p:nvSpPr>
            <p:cNvPr id="4" name="TextBox 3">
              <a:extLst>
                <a:ext uri="{FF2B5EF4-FFF2-40B4-BE49-F238E27FC236}">
                  <a16:creationId xmlns:a16="http://schemas.microsoft.com/office/drawing/2014/main" id="{B0B03F38-2089-5537-2B85-9C266450E6FE}"/>
                </a:ext>
              </a:extLst>
            </p:cNvPr>
            <p:cNvSpPr txBox="1"/>
            <p:nvPr/>
          </p:nvSpPr>
          <p:spPr>
            <a:xfrm>
              <a:off x="572660" y="1207095"/>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Model</a:t>
              </a:r>
              <a:endParaRPr lang="en-US" sz="3500" b="1" dirty="0"/>
            </a:p>
          </p:txBody>
        </p:sp>
        <p:grpSp>
          <p:nvGrpSpPr>
            <p:cNvPr id="16" name="Group 15">
              <a:extLst>
                <a:ext uri="{FF2B5EF4-FFF2-40B4-BE49-F238E27FC236}">
                  <a16:creationId xmlns:a16="http://schemas.microsoft.com/office/drawing/2014/main" id="{419E24E3-4C21-EC36-8FEC-9B98E51764F8}"/>
                </a:ext>
              </a:extLst>
            </p:cNvPr>
            <p:cNvGrpSpPr/>
            <p:nvPr/>
          </p:nvGrpSpPr>
          <p:grpSpPr>
            <a:xfrm>
              <a:off x="657676" y="1770563"/>
              <a:ext cx="1465592" cy="321707"/>
              <a:chOff x="657676" y="1739568"/>
              <a:chExt cx="1765572" cy="0"/>
            </a:xfrm>
          </p:grpSpPr>
          <p:cxnSp>
            <p:nvCxnSpPr>
              <p:cNvPr id="12" name="Straight Connector 11">
                <a:extLst>
                  <a:ext uri="{FF2B5EF4-FFF2-40B4-BE49-F238E27FC236}">
                    <a16:creationId xmlns:a16="http://schemas.microsoft.com/office/drawing/2014/main" id="{94FFE2C6-D45F-B3DC-2570-26A612557ED1}"/>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7EC9E2E-CC71-B42E-4FAE-3E96EF1ACAA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2FD2B25-FF3C-5292-75AE-7E800AF42560}"/>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37916B-7AB7-31F8-9F2F-D6042B9D9C4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281E495A-AD99-B021-2351-123B445EF687}"/>
              </a:ext>
            </a:extLst>
          </p:cNvPr>
          <p:cNvCxnSpPr>
            <a:cxnSpLocks/>
          </p:cNvCxnSpPr>
          <p:nvPr/>
        </p:nvCxnSpPr>
        <p:spPr>
          <a:xfrm>
            <a:off x="5630323" y="1576586"/>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61115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DD5A7F-056B-0A53-A37B-3B6D40B6602B}"/>
                  </a:ext>
                </a:extLst>
              </p:cNvPr>
              <p:cNvSpPr txBox="1"/>
              <p:nvPr/>
            </p:nvSpPr>
            <p:spPr>
              <a:xfrm>
                <a:off x="546158" y="2525917"/>
                <a:ext cx="4535368" cy="3539430"/>
              </a:xfrm>
              <a:prstGeom prst="rect">
                <a:avLst/>
              </a:prstGeom>
              <a:noFill/>
            </p:spPr>
            <p:txBody>
              <a:bodyPr wrap="square" rtlCol="0">
                <a:spAutoFit/>
              </a:bodyPr>
              <a:lstStyle/>
              <a:p>
                <a:pPr algn="just"/>
                <a:r>
                  <a:rPr lang="en-IN" sz="1600" b="0" u="none" strike="noStrike" dirty="0">
                    <a:solidFill>
                      <a:srgbClr val="000000"/>
                    </a:solidFill>
                    <a:effectLst/>
                    <a:latin typeface="Avenir Next" panose="020B0503020202020204" pitchFamily="34" charset="0"/>
                  </a:rPr>
                  <a:t>The </a:t>
                </a:r>
                <a:r>
                  <a:rPr lang="en-IN" sz="1600" b="1" u="none" strike="noStrike" dirty="0">
                    <a:solidFill>
                      <a:srgbClr val="000000"/>
                    </a:solidFill>
                    <a:effectLst/>
                    <a:latin typeface="Avenir Next" panose="020B0503020202020204" pitchFamily="34" charset="0"/>
                  </a:rPr>
                  <a:t>Odds Ratio</a:t>
                </a:r>
                <a:r>
                  <a:rPr lang="en-IN" sz="1600" b="0" u="none" strike="noStrike" dirty="0">
                    <a:solidFill>
                      <a:srgbClr val="000000"/>
                    </a:solidFill>
                    <a:effectLst/>
                    <a:latin typeface="Avenir Next" panose="020B0503020202020204" pitchFamily="34" charset="0"/>
                  </a:rPr>
                  <a:t> (OR) is one of the statistical measurements used in clinical research and decision-making.  The Odds of the Response variable equating a case ( given some linear combination x of the predictors) is equivalent to the exponential function of the linear regression.</a:t>
                </a:r>
              </a:p>
              <a:p>
                <a:pPr algn="just"/>
                <a:r>
                  <a:rPr lang="en-IN" sz="1600" dirty="0">
                    <a:solidFill>
                      <a:srgbClr val="000000"/>
                    </a:solidFill>
                    <a:latin typeface="Avenir Next" panose="020B0503020202020204" pitchFamily="34" charset="0"/>
                  </a:rPr>
                  <a:t>Let’s consider a binary predictor variable which has values either 0 or 1. </a:t>
                </a:r>
              </a:p>
              <a:p>
                <a:pPr algn="just"/>
                <a:r>
                  <a:rPr lang="en-IN" sz="1600" b="0" i="0" u="none" strike="noStrike" dirty="0">
                    <a:solidFill>
                      <a:srgbClr val="000000"/>
                    </a:solidFill>
                    <a:effectLst/>
                    <a:latin typeface="Avenir Next" panose="020B0503020202020204" pitchFamily="34" charset="0"/>
                  </a:rPr>
                  <a:t>For example, x denote a binary predictor variable defined as follows </a:t>
                </a:r>
              </a:p>
              <a:p>
                <a:pPr algn="just"/>
                <a14:m>
                  <m:oMath xmlns:m="http://schemas.openxmlformats.org/officeDocument/2006/math">
                    <m:r>
                      <a:rPr lang="en-US" sz="1600" b="0" i="1" u="none" strike="noStrike" smtClean="0">
                        <a:solidFill>
                          <a:srgbClr val="000000"/>
                        </a:solidFill>
                        <a:effectLst/>
                        <a:latin typeface="Cambria Math" panose="02040503050406030204" pitchFamily="18" charset="0"/>
                      </a:rPr>
                      <m:t>𝑥</m:t>
                    </m:r>
                    <m:r>
                      <a:rPr lang="en-US" sz="1600" b="0" i="1" u="none" strike="noStrike" smtClean="0">
                        <a:solidFill>
                          <a:srgbClr val="000000"/>
                        </a:solidFill>
                        <a:effectLst/>
                        <a:latin typeface="Cambria Math" panose="02040503050406030204" pitchFamily="18" charset="0"/>
                      </a:rPr>
                      <m:t>=0 </m:t>
                    </m:r>
                  </m:oMath>
                </a14:m>
                <a:r>
                  <a:rPr lang="en-IN" sz="1600" b="0" i="0" u="none" strike="noStrike" dirty="0">
                    <a:solidFill>
                      <a:srgbClr val="000000"/>
                    </a:solidFill>
                    <a:effectLst/>
                    <a:latin typeface="Avenir Next" panose="020B0503020202020204" pitchFamily="34" charset="0"/>
                  </a:rPr>
                  <a:t>when it is FALSE </a:t>
                </a:r>
              </a:p>
              <a:p>
                <a:pPr algn="just"/>
                <a14:m>
                  <m:oMath xmlns:m="http://schemas.openxmlformats.org/officeDocument/2006/math">
                    <m:r>
                      <a:rPr lang="en-US" sz="1600" b="0" i="1" u="none" strike="noStrike" smtClean="0">
                        <a:solidFill>
                          <a:srgbClr val="000000"/>
                        </a:solidFill>
                        <a:effectLst/>
                        <a:latin typeface="Cambria Math" panose="02040503050406030204" pitchFamily="18" charset="0"/>
                      </a:rPr>
                      <m:t>𝑥</m:t>
                    </m:r>
                    <m:r>
                      <a:rPr lang="en-US" sz="1600" b="0" i="1" u="none" strike="noStrike" smtClean="0">
                        <a:solidFill>
                          <a:srgbClr val="000000"/>
                        </a:solidFill>
                        <a:effectLst/>
                        <a:latin typeface="Cambria Math" panose="02040503050406030204" pitchFamily="18" charset="0"/>
                      </a:rPr>
                      <m:t>=1</m:t>
                    </m:r>
                  </m:oMath>
                </a14:m>
                <a:r>
                  <a:rPr lang="en-IN" sz="1600" b="0" i="0" u="none" strike="noStrike" dirty="0">
                    <a:solidFill>
                      <a:srgbClr val="000000"/>
                    </a:solidFill>
                    <a:effectLst/>
                    <a:latin typeface="Avenir Next" panose="020B0503020202020204" pitchFamily="34" charset="0"/>
                  </a:rPr>
                  <a:t>when it is TRUE,</a:t>
                </a:r>
              </a:p>
              <a:p>
                <a:pPr algn="just"/>
                <a:r>
                  <a:rPr lang="en-IN" sz="1600" dirty="0">
                    <a:solidFill>
                      <a:srgbClr val="000000"/>
                    </a:solidFill>
                    <a:latin typeface="Avenir Next" panose="020B0503020202020204" pitchFamily="34" charset="0"/>
                  </a:rPr>
                  <a:t>a</a:t>
                </a:r>
                <a:r>
                  <a:rPr lang="en-IN" sz="1600" b="0" i="0" u="none" strike="noStrike" dirty="0">
                    <a:solidFill>
                      <a:srgbClr val="000000"/>
                    </a:solidFill>
                    <a:effectLst/>
                    <a:latin typeface="Avenir Next" panose="020B0503020202020204" pitchFamily="34" charset="0"/>
                  </a:rPr>
                  <a:t>nd Y denotes the </a:t>
                </a:r>
                <a:r>
                  <a:rPr lang="en-IN" sz="1600" b="1" i="0" u="none" strike="noStrike" dirty="0">
                    <a:solidFill>
                      <a:srgbClr val="000000"/>
                    </a:solidFill>
                    <a:effectLst/>
                    <a:latin typeface="Avenir Next" panose="020B0503020202020204" pitchFamily="34" charset="0"/>
                  </a:rPr>
                  <a:t>response variable</a:t>
                </a:r>
                <a:r>
                  <a:rPr lang="en-IN" sz="1600" b="0" i="0" u="none" strike="noStrike" dirty="0">
                    <a:solidFill>
                      <a:srgbClr val="000000"/>
                    </a:solidFill>
                    <a:effectLst/>
                    <a:latin typeface="Avenir Next" panose="020B0503020202020204" pitchFamily="34" charset="0"/>
                  </a:rPr>
                  <a:t>.</a:t>
                </a:r>
                <a:endParaRPr lang="en-US" sz="1600" dirty="0">
                  <a:latin typeface="Avenir Next" panose="020B0503020202020204" pitchFamily="34" charset="0"/>
                </a:endParaRPr>
              </a:p>
            </p:txBody>
          </p:sp>
        </mc:Choice>
        <mc:Fallback xmlns="">
          <p:sp>
            <p:nvSpPr>
              <p:cNvPr id="2" name="TextBox 1">
                <a:extLst>
                  <a:ext uri="{FF2B5EF4-FFF2-40B4-BE49-F238E27FC236}">
                    <a16:creationId xmlns:a16="http://schemas.microsoft.com/office/drawing/2014/main" id="{EBDD5A7F-056B-0A53-A37B-3B6D40B6602B}"/>
                  </a:ext>
                </a:extLst>
              </p:cNvPr>
              <p:cNvSpPr txBox="1">
                <a:spLocks noRot="1" noChangeAspect="1" noMove="1" noResize="1" noEditPoints="1" noAdjustHandles="1" noChangeArrowheads="1" noChangeShapeType="1" noTextEdit="1"/>
              </p:cNvSpPr>
              <p:nvPr/>
            </p:nvSpPr>
            <p:spPr>
              <a:xfrm>
                <a:off x="546158" y="2525917"/>
                <a:ext cx="4535368" cy="3539430"/>
              </a:xfrm>
              <a:prstGeom prst="rect">
                <a:avLst/>
              </a:prstGeom>
              <a:blipFill>
                <a:blip r:embed="rId3"/>
                <a:stretch>
                  <a:fillRect l="-838" t="-357" r="-559" b="-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CC17C4E-1985-5FB8-2986-1AAEF38AF723}"/>
              </a:ext>
            </a:extLst>
          </p:cNvPr>
          <p:cNvSpPr txBox="1"/>
          <p:nvPr/>
        </p:nvSpPr>
        <p:spPr>
          <a:xfrm>
            <a:off x="572660" y="2193080"/>
            <a:ext cx="2521414" cy="338554"/>
          </a:xfrm>
          <a:prstGeom prst="rect">
            <a:avLst/>
          </a:prstGeom>
          <a:noFill/>
        </p:spPr>
        <p:txBody>
          <a:bodyPr wrap="square" rtlCol="0">
            <a:spAutoFit/>
          </a:bodyPr>
          <a:lstStyle/>
          <a:p>
            <a:r>
              <a:rPr lang="en-IN" sz="1600" dirty="0">
                <a:latin typeface="Avenir Next" panose="020B0503020202020204" pitchFamily="34" charset="0"/>
              </a:rPr>
              <a:t>In short, </a:t>
            </a:r>
            <a:r>
              <a:rPr lang="en-IN" sz="1600" b="1" dirty="0">
                <a:latin typeface="Avenir Next" panose="020B0503020202020204" pitchFamily="34" charset="0"/>
              </a:rPr>
              <a:t>OR</a:t>
            </a:r>
            <a:r>
              <a:rPr lang="en-IN" sz="1600" dirty="0">
                <a:latin typeface="Avenir Next" panose="020B0503020202020204" pitchFamily="34" charset="0"/>
              </a:rPr>
              <a:t>(Odds Ratio)</a:t>
            </a:r>
            <a:endParaRPr lang="en-US" sz="1600" dirty="0">
              <a:latin typeface="Avenir Next" panose="020B0503020202020204" pitchFamily="34" charset="0"/>
            </a:endParaRPr>
          </a:p>
        </p:txBody>
      </p:sp>
      <p:grpSp>
        <p:nvGrpSpPr>
          <p:cNvPr id="43" name="Group 42">
            <a:extLst>
              <a:ext uri="{FF2B5EF4-FFF2-40B4-BE49-F238E27FC236}">
                <a16:creationId xmlns:a16="http://schemas.microsoft.com/office/drawing/2014/main" id="{8340CB67-C2B6-BDED-DD67-97AF210ECB1E}"/>
              </a:ext>
            </a:extLst>
          </p:cNvPr>
          <p:cNvGrpSpPr/>
          <p:nvPr/>
        </p:nvGrpSpPr>
        <p:grpSpPr>
          <a:xfrm>
            <a:off x="6036962" y="2211243"/>
            <a:ext cx="5419313" cy="4168779"/>
            <a:chOff x="5711140" y="414638"/>
            <a:chExt cx="5419313" cy="4168779"/>
          </a:xfrm>
        </p:grpSpPr>
        <p:sp>
          <p:nvSpPr>
            <p:cNvPr id="44" name="TextBox 43">
              <a:extLst>
                <a:ext uri="{FF2B5EF4-FFF2-40B4-BE49-F238E27FC236}">
                  <a16:creationId xmlns:a16="http://schemas.microsoft.com/office/drawing/2014/main" id="{9DBAEE98-7577-1A8A-1323-95DFCFBA1E9A}"/>
                </a:ext>
              </a:extLst>
            </p:cNvPr>
            <p:cNvSpPr txBox="1"/>
            <p:nvPr/>
          </p:nvSpPr>
          <p:spPr>
            <a:xfrm>
              <a:off x="5763690" y="2490536"/>
              <a:ext cx="3154902" cy="2092881"/>
            </a:xfrm>
            <a:prstGeom prst="rect">
              <a:avLst/>
            </a:prstGeom>
            <a:noFill/>
          </p:spPr>
          <p:txBody>
            <a:bodyPr wrap="square" rtlCol="0">
              <a:spAutoFit/>
            </a:bodyPr>
            <a:lstStyle/>
            <a:p>
              <a:pPr algn="just" rtl="0">
                <a:spcBef>
                  <a:spcPts val="0"/>
                </a:spcBef>
                <a:spcAft>
                  <a:spcPts val="0"/>
                </a:spcAft>
              </a:pPr>
              <a:r>
                <a:rPr lang="en-IN" sz="1300" b="0" i="0" u="none" strike="noStrike" dirty="0">
                  <a:solidFill>
                    <a:srgbClr val="444444"/>
                  </a:solidFill>
                  <a:effectLst/>
                  <a:latin typeface="Consolas" panose="020B0609020204030204" pitchFamily="49" charset="0"/>
                </a:rPr>
                <a:t>&gt; </a:t>
              </a:r>
              <a:r>
                <a:rPr lang="en-IN" sz="1300" b="0" i="0" u="none" strike="noStrike" dirty="0" err="1">
                  <a:solidFill>
                    <a:srgbClr val="444444"/>
                  </a:solidFill>
                  <a:effectLst/>
                  <a:latin typeface="Consolas" panose="020B0609020204030204" pitchFamily="49" charset="0"/>
                </a:rPr>
                <a:t>Odds_Ratio</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exp(estimates)</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male           </a:t>
              </a:r>
              <a:r>
                <a:rPr lang="en-IN" sz="1300" b="0" i="0" u="none" strike="noStrike" dirty="0">
                  <a:solidFill>
                    <a:srgbClr val="880000"/>
                  </a:solidFill>
                  <a:effectLst/>
                  <a:latin typeface="Consolas" panose="020B0609020204030204" pitchFamily="49" charset="0"/>
                </a:rPr>
                <a:t>1.653463</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age            </a:t>
              </a:r>
              <a:r>
                <a:rPr lang="en-IN" sz="1300" b="0" i="0" u="none" strike="noStrike" dirty="0">
                  <a:solidFill>
                    <a:srgbClr val="880000"/>
                  </a:solidFill>
                  <a:effectLst/>
                  <a:latin typeface="Consolas" panose="020B0609020204030204" pitchFamily="49" charset="0"/>
                </a:rPr>
                <a:t>1.064628</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cigsPerDay     </a:t>
              </a:r>
              <a:r>
                <a:rPr lang="en-IN" sz="1300" b="0" i="0" u="none" strike="noStrike" dirty="0">
                  <a:solidFill>
                    <a:srgbClr val="880000"/>
                  </a:solidFill>
                  <a:effectLst/>
                  <a:latin typeface="Consolas" panose="020B0609020204030204" pitchFamily="49" charset="0"/>
                </a:rPr>
                <a:t>1.017826</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prevalentHyp   </a:t>
              </a:r>
              <a:r>
                <a:rPr lang="en-IN" sz="1300" b="0" i="0" u="none" strike="noStrike" dirty="0">
                  <a:solidFill>
                    <a:srgbClr val="880000"/>
                  </a:solidFill>
                  <a:effectLst/>
                  <a:latin typeface="Consolas" panose="020B0609020204030204" pitchFamily="49" charset="0"/>
                </a:rPr>
                <a:t>1.308100</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totChol        </a:t>
              </a:r>
              <a:r>
                <a:rPr lang="en-IN" sz="1300" b="0" i="0" u="none" strike="noStrike" dirty="0">
                  <a:solidFill>
                    <a:srgbClr val="880000"/>
                  </a:solidFill>
                  <a:effectLst/>
                  <a:latin typeface="Consolas" panose="020B0609020204030204" pitchFamily="49" charset="0"/>
                </a:rPr>
                <a:t>1.003195</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sysBP          </a:t>
              </a:r>
              <a:r>
                <a:rPr lang="en-IN" sz="1300" b="0" i="0" u="none" strike="noStrike" dirty="0">
                  <a:solidFill>
                    <a:srgbClr val="880000"/>
                  </a:solidFill>
                  <a:effectLst/>
                  <a:latin typeface="Consolas" panose="020B0609020204030204" pitchFamily="49" charset="0"/>
                </a:rPr>
                <a:t>1.014059</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glucose        </a:t>
              </a:r>
              <a:r>
                <a:rPr lang="en-IN" sz="1300" b="0" i="0" u="none" strike="noStrike" dirty="0">
                  <a:solidFill>
                    <a:srgbClr val="880000"/>
                  </a:solidFill>
                  <a:effectLst/>
                  <a:latin typeface="Consolas" panose="020B0609020204030204" pitchFamily="49" charset="0"/>
                </a:rPr>
                <a:t>1.007288</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&gt;</a:t>
              </a:r>
              <a:endParaRPr lang="en-IN" sz="1300" b="0" dirty="0">
                <a:effectLst/>
              </a:endParaRPr>
            </a:p>
          </p:txBody>
        </p:sp>
        <p:grpSp>
          <p:nvGrpSpPr>
            <p:cNvPr id="45" name="Group 44">
              <a:extLst>
                <a:ext uri="{FF2B5EF4-FFF2-40B4-BE49-F238E27FC236}">
                  <a16:creationId xmlns:a16="http://schemas.microsoft.com/office/drawing/2014/main" id="{6BBC8011-BB15-3B27-85AA-AE79CE4335C0}"/>
                </a:ext>
              </a:extLst>
            </p:cNvPr>
            <p:cNvGrpSpPr/>
            <p:nvPr/>
          </p:nvGrpSpPr>
          <p:grpSpPr>
            <a:xfrm>
              <a:off x="5711140" y="414638"/>
              <a:ext cx="5419313" cy="2154160"/>
              <a:chOff x="5711140" y="414638"/>
              <a:chExt cx="5419313" cy="2154160"/>
            </a:xfrm>
          </p:grpSpPr>
          <p:grpSp>
            <p:nvGrpSpPr>
              <p:cNvPr id="46" name="Group 45">
                <a:extLst>
                  <a:ext uri="{FF2B5EF4-FFF2-40B4-BE49-F238E27FC236}">
                    <a16:creationId xmlns:a16="http://schemas.microsoft.com/office/drawing/2014/main" id="{CE34BC38-372F-D0D4-84DF-3FF617F16672}"/>
                  </a:ext>
                </a:extLst>
              </p:cNvPr>
              <p:cNvGrpSpPr/>
              <p:nvPr/>
            </p:nvGrpSpPr>
            <p:grpSpPr>
              <a:xfrm>
                <a:off x="5711140" y="414638"/>
                <a:ext cx="5419313" cy="484556"/>
                <a:chOff x="5711140" y="414638"/>
                <a:chExt cx="5419313" cy="484556"/>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3AB47B3-9527-FD08-E1D7-715365B6F2C5}"/>
                        </a:ext>
                      </a:extLst>
                    </p:cNvPr>
                    <p:cNvSpPr txBox="1"/>
                    <p:nvPr/>
                  </p:nvSpPr>
                  <p:spPr>
                    <a:xfrm>
                      <a:off x="6226145" y="414638"/>
                      <a:ext cx="4904308" cy="484556"/>
                    </a:xfrm>
                    <a:prstGeom prst="rect">
                      <a:avLst/>
                    </a:prstGeom>
                    <a:noFill/>
                  </p:spPr>
                  <p:txBody>
                    <a:bodyPr wrap="square" rtlCol="0">
                      <a:spAutoFit/>
                    </a:bodyPr>
                    <a:lstStyle/>
                    <a:p>
                      <a:pPr algn="just">
                        <a:spcBef>
                          <a:spcPts val="1200"/>
                        </a:spcBef>
                        <a:spcAft>
                          <a:spcPts val="1200"/>
                        </a:spcAft>
                      </a:pPr>
                      <a:r>
                        <a:rPr lang="en-IN" sz="1600" b="0" dirty="0">
                          <a:effectLst/>
                          <a:latin typeface="Avenir Next" panose="020B0503020202020204" pitchFamily="34" charset="0"/>
                        </a:rPr>
                        <a:t> </a:t>
                      </a:r>
                      <a14:m>
                        <m:oMath xmlns:m="http://schemas.openxmlformats.org/officeDocument/2006/math">
                          <m:f>
                            <m:fPr>
                              <m:ctrlPr>
                                <a:rPr lang="en-IN" sz="1600" b="0" i="1" smtClean="0">
                                  <a:effectLst/>
                                  <a:latin typeface="Cambria Math" panose="02040503050406030204" pitchFamily="18" charset="0"/>
                                </a:rPr>
                              </m:ctrlPr>
                            </m:fPr>
                            <m:num>
                              <m:r>
                                <a:rPr lang="en-US" sz="1600" b="0" i="1" smtClean="0">
                                  <a:effectLst/>
                                  <a:latin typeface="Cambria Math" panose="02040503050406030204" pitchFamily="18" charset="0"/>
                                </a:rPr>
                                <m:t>𝑃</m:t>
                              </m:r>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=1|</m:t>
                              </m:r>
                              <m:r>
                                <a:rPr lang="en-US" sz="1600" b="0" i="1" smtClean="0">
                                  <a:effectLst/>
                                  <a:latin typeface="Cambria Math" panose="02040503050406030204" pitchFamily="18" charset="0"/>
                                </a:rPr>
                                <m:t>𝑥</m:t>
                              </m:r>
                              <m:r>
                                <a:rPr lang="en-US" sz="1600" b="0" i="1" smtClean="0">
                                  <a:effectLst/>
                                  <a:latin typeface="Cambria Math" panose="02040503050406030204" pitchFamily="18" charset="0"/>
                                </a:rPr>
                                <m:t>)</m:t>
                              </m:r>
                            </m:num>
                            <m:den>
                              <m:r>
                                <a:rPr lang="en-US" sz="1600" b="0" i="1" smtClean="0">
                                  <a:effectLst/>
                                  <a:latin typeface="Cambria Math" panose="02040503050406030204" pitchFamily="18" charset="0"/>
                                </a:rPr>
                                <m:t>𝑃</m:t>
                              </m:r>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=0|</m:t>
                              </m:r>
                              <m:r>
                                <a:rPr lang="en-US" sz="1600" b="0" i="1" smtClean="0">
                                  <a:effectLst/>
                                  <a:latin typeface="Cambria Math" panose="02040503050406030204" pitchFamily="18" charset="0"/>
                                </a:rPr>
                                <m:t>𝑥</m:t>
                              </m:r>
                              <m:r>
                                <a:rPr lang="en-US" sz="1600" b="0" i="1" smtClean="0">
                                  <a:effectLst/>
                                  <a:latin typeface="Cambria Math" panose="02040503050406030204" pitchFamily="18" charset="0"/>
                                </a:rPr>
                                <m:t>)</m:t>
                              </m:r>
                            </m:den>
                          </m:f>
                          <m:r>
                            <a:rPr lang="en-US" sz="1600" i="1">
                              <a:latin typeface="Cambria Math" panose="02040503050406030204" pitchFamily="18" charset="0"/>
                            </a:rPr>
                            <m:t>=</m:t>
                          </m:r>
                        </m:oMath>
                      </a14:m>
                      <a:r>
                        <a:rPr lang="en-US" sz="1600" dirty="0">
                          <a:latin typeface="Avenir Next" panose="020B0503020202020204" pitchFamily="34" charset="0"/>
                        </a:rPr>
                        <a:t> </a:t>
                      </a:r>
                      <a14:m>
                        <m:oMath xmlns:m="http://schemas.openxmlformats.org/officeDocument/2006/math">
                          <m:r>
                            <a:rPr lang="en-US" sz="1600" i="1">
                              <a:latin typeface="Cambria Math" panose="02040503050406030204" pitchFamily="18" charset="0"/>
                            </a:rPr>
                            <m:t>𝑂𝑑𝑑𝑠</m:t>
                          </m:r>
                          <m:r>
                            <a:rPr lang="en-US" sz="1600" i="1">
                              <a:latin typeface="Cambria Math" panose="02040503050406030204" pitchFamily="18" charset="0"/>
                            </a:rPr>
                            <m:t> </m:t>
                          </m:r>
                          <m:r>
                            <a:rPr lang="en-US" sz="1600" i="1">
                              <a:latin typeface="Cambria Math" panose="02040503050406030204" pitchFamily="18" charset="0"/>
                            </a:rPr>
                            <m:t>𝑜𝑓</m:t>
                          </m:r>
                        </m:oMath>
                      </a14:m>
                      <a:r>
                        <a:rPr lang="en-US" sz="1600" i="1" dirty="0">
                          <a:latin typeface="Avenir Next" panose="020B0503020202020204" pitchFamily="34" charset="0"/>
                        </a:rPr>
                        <a:t> </a:t>
                      </a: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𝑌</m:t>
                          </m:r>
                          <m:r>
                            <a:rPr lang="en-US" sz="1600" i="1">
                              <a:latin typeface="Cambria Math" panose="02040503050406030204" pitchFamily="18" charset="0"/>
                            </a:rPr>
                            <m:t>=1</m:t>
                          </m:r>
                        </m:oMath>
                      </a14:m>
                      <a:r>
                        <a:rPr lang="en-US" sz="1600" b="0" i="1" dirty="0">
                          <a:effectLst/>
                          <a:latin typeface="Avenir Next" panose="020B0503020202020204" pitchFamily="34" charset="0"/>
                        </a:rPr>
                        <a:t> </a:t>
                      </a:r>
                      <a14:m>
                        <m:oMath xmlns:m="http://schemas.openxmlformats.org/officeDocument/2006/math">
                          <m:r>
                            <a:rPr lang="en-US" sz="1600" i="1">
                              <a:latin typeface="Cambria Math" panose="02040503050406030204" pitchFamily="18" charset="0"/>
                            </a:rPr>
                            <m:t>𝑎𝑔𝑎𝑖𝑛𝑠𝑡</m:t>
                          </m:r>
                        </m:oMath>
                      </a14:m>
                      <a:r>
                        <a:rPr lang="en-US" sz="1600" b="0" i="1" dirty="0">
                          <a:effectLst/>
                          <a:latin typeface="Avenir Next" panose="020B0503020202020204" pitchFamily="34" charset="0"/>
                        </a:rPr>
                        <a:t> </a:t>
                      </a:r>
                      <a14:m>
                        <m:oMath xmlns:m="http://schemas.openxmlformats.org/officeDocument/2006/math">
                          <m:r>
                            <a:rPr lang="en-US" sz="1600" b="0" i="1" smtClean="0">
                              <a:effectLst/>
                              <a:latin typeface="Cambria Math" panose="02040503050406030204" pitchFamily="18" charset="0"/>
                            </a:rPr>
                            <m:t> </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=0</m:t>
                          </m:r>
                        </m:oMath>
                      </a14:m>
                      <a:r>
                        <a:rPr lang="en-US" sz="1600" dirty="0">
                          <a:latin typeface="Avenir Next" panose="020B0503020202020204" pitchFamily="34" charset="0"/>
                        </a:rPr>
                        <a:t>  for given</a:t>
                      </a:r>
                      <a:endParaRPr lang="en-US" sz="1600" b="0" dirty="0">
                        <a:effectLst/>
                        <a:latin typeface="Avenir Next" panose="020B0503020202020204" pitchFamily="34" charset="0"/>
                      </a:endParaRPr>
                    </a:p>
                  </p:txBody>
                </p:sp>
              </mc:Choice>
              <mc:Fallback xmlns="">
                <p:sp>
                  <p:nvSpPr>
                    <p:cNvPr id="51" name="TextBox 50">
                      <a:extLst>
                        <a:ext uri="{FF2B5EF4-FFF2-40B4-BE49-F238E27FC236}">
                          <a16:creationId xmlns:a16="http://schemas.microsoft.com/office/drawing/2014/main" id="{03AB47B3-9527-FD08-E1D7-715365B6F2C5}"/>
                        </a:ext>
                      </a:extLst>
                    </p:cNvPr>
                    <p:cNvSpPr txBox="1">
                      <a:spLocks noRot="1" noChangeAspect="1" noMove="1" noResize="1" noEditPoints="1" noAdjustHandles="1" noChangeArrowheads="1" noChangeShapeType="1" noTextEdit="1"/>
                    </p:cNvSpPr>
                    <p:nvPr/>
                  </p:nvSpPr>
                  <p:spPr>
                    <a:xfrm>
                      <a:off x="6226145" y="414638"/>
                      <a:ext cx="4904308" cy="484556"/>
                    </a:xfrm>
                    <a:prstGeom prst="rect">
                      <a:avLst/>
                    </a:prstGeom>
                    <a:blipFill>
                      <a:blip r:embed="rId4"/>
                      <a:stretch>
                        <a:fillRect b="-512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A218797E-F3BE-3E0F-0E3D-1A0A9A39262A}"/>
                    </a:ext>
                  </a:extLst>
                </p:cNvPr>
                <p:cNvSpPr txBox="1"/>
                <p:nvPr/>
              </p:nvSpPr>
              <p:spPr>
                <a:xfrm>
                  <a:off x="5711140" y="414638"/>
                  <a:ext cx="658129" cy="347117"/>
                </a:xfrm>
                <a:prstGeom prst="rect">
                  <a:avLst/>
                </a:prstGeom>
                <a:noFill/>
              </p:spPr>
              <p:txBody>
                <a:bodyPr wrap="square" rtlCol="0">
                  <a:spAutoFit/>
                </a:bodyPr>
                <a:lstStyle/>
                <a:p>
                  <a:r>
                    <a:rPr lang="en-US" sz="1600" dirty="0">
                      <a:latin typeface="Avenir Next" panose="020B0503020202020204" pitchFamily="34" charset="0"/>
                    </a:rPr>
                    <a:t>Then</a:t>
                  </a:r>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1F5A7DA-EF40-B5DB-906A-5AAF0E6AAC3C}"/>
                      </a:ext>
                    </a:extLst>
                  </p:cNvPr>
                  <p:cNvSpPr txBox="1"/>
                  <p:nvPr/>
                </p:nvSpPr>
                <p:spPr>
                  <a:xfrm>
                    <a:off x="5711140" y="1132478"/>
                    <a:ext cx="3414166" cy="496812"/>
                  </a:xfrm>
                  <a:prstGeom prst="rect">
                    <a:avLst/>
                  </a:prstGeom>
                  <a:noFill/>
                </p:spPr>
                <p:txBody>
                  <a:bodyPr wrap="square" rtlCol="0">
                    <a:spAutoFit/>
                  </a:bodyPr>
                  <a:lstStyle/>
                  <a:p>
                    <a:r>
                      <a:rPr lang="en-US" sz="1600" dirty="0">
                        <a:latin typeface="Avenir Next" panose="020B0503020202020204" pitchFamily="34" charset="0"/>
                      </a:rPr>
                      <a:t>So, we get that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=1|</m:t>
                            </m:r>
                            <m:r>
                              <a:rPr lang="en-US" sz="1600" b="0" i="1" smtClean="0">
                                <a:latin typeface="Cambria Math" panose="02040503050406030204" pitchFamily="18" charset="0"/>
                              </a:rPr>
                              <m:t>𝑋</m:t>
                            </m:r>
                            <m:r>
                              <a:rPr lang="en-US" sz="1600" b="0" i="1" smtClean="0">
                                <a:latin typeface="Cambria Math" panose="02040503050406030204" pitchFamily="18" charset="0"/>
                              </a:rPr>
                              <m:t>=0)</m:t>
                            </m:r>
                          </m:num>
                          <m:den>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=0|</m:t>
                            </m:r>
                            <m:r>
                              <a:rPr lang="en-US" sz="1600" b="0" i="1" smtClean="0">
                                <a:latin typeface="Cambria Math" panose="02040503050406030204" pitchFamily="18" charset="0"/>
                              </a:rPr>
                              <m:t>𝑋</m:t>
                            </m:r>
                            <m:r>
                              <a:rPr lang="en-US" sz="1600" b="0" i="1" smtClean="0">
                                <a:latin typeface="Cambria Math" panose="02040503050406030204" pitchFamily="18" charset="0"/>
                              </a:rPr>
                              <m:t>=0)</m:t>
                            </m:r>
                          </m:den>
                        </m:f>
                      </m:oMath>
                    </a14:m>
                    <a:endParaRPr lang="en-US" sz="1600" dirty="0">
                      <a:latin typeface="Avenir Next" panose="020B0503020202020204" pitchFamily="34" charset="0"/>
                    </a:endParaRPr>
                  </a:p>
                </p:txBody>
              </p:sp>
            </mc:Choice>
            <mc:Fallback xmlns="">
              <p:sp>
                <p:nvSpPr>
                  <p:cNvPr id="47" name="TextBox 46">
                    <a:extLst>
                      <a:ext uri="{FF2B5EF4-FFF2-40B4-BE49-F238E27FC236}">
                        <a16:creationId xmlns:a16="http://schemas.microsoft.com/office/drawing/2014/main" id="{C1F5A7DA-EF40-B5DB-906A-5AAF0E6AAC3C}"/>
                      </a:ext>
                    </a:extLst>
                  </p:cNvPr>
                  <p:cNvSpPr txBox="1">
                    <a:spLocks noRot="1" noChangeAspect="1" noMove="1" noResize="1" noEditPoints="1" noAdjustHandles="1" noChangeArrowheads="1" noChangeShapeType="1" noTextEdit="1"/>
                  </p:cNvSpPr>
                  <p:nvPr/>
                </p:nvSpPr>
                <p:spPr>
                  <a:xfrm>
                    <a:off x="5711140" y="1132478"/>
                    <a:ext cx="3414166" cy="496812"/>
                  </a:xfrm>
                  <a:prstGeom prst="rect">
                    <a:avLst/>
                  </a:prstGeom>
                  <a:blipFill>
                    <a:blip r:embed="rId5"/>
                    <a:stretch>
                      <a:fillRect l="-1115"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68D62A5-AC86-E1D1-3A38-0E78979B38F4}"/>
                      </a:ext>
                    </a:extLst>
                  </p:cNvPr>
                  <p:cNvSpPr txBox="1"/>
                  <p:nvPr/>
                </p:nvSpPr>
                <p:spPr>
                  <a:xfrm>
                    <a:off x="5711140" y="1608378"/>
                    <a:ext cx="2733307" cy="496812"/>
                  </a:xfrm>
                  <a:prstGeom prst="rect">
                    <a:avLst/>
                  </a:prstGeom>
                  <a:noFill/>
                </p:spPr>
                <p:txBody>
                  <a:bodyPr wrap="square" rtlCol="0">
                    <a:spAutoFit/>
                  </a:bodyPr>
                  <a:lstStyle/>
                  <a:p>
                    <a:pPr algn="just" rtl="0">
                      <a:spcBef>
                        <a:spcPts val="1200"/>
                      </a:spcBef>
                      <a:spcAft>
                        <a:spcPts val="1200"/>
                      </a:spcAft>
                    </a:pPr>
                    <a:r>
                      <a:rPr lang="en-US" sz="1600" b="0" dirty="0">
                        <a:latin typeface="Avenir Next" panose="020B0503020202020204" pitchFamily="34" charset="0"/>
                      </a:rPr>
                      <a:t>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=1|</m:t>
                            </m:r>
                            <m:r>
                              <a:rPr lang="en-US" sz="1600" b="0" i="1" smtClean="0">
                                <a:latin typeface="Cambria Math" panose="02040503050406030204" pitchFamily="18" charset="0"/>
                              </a:rPr>
                              <m:t>𝑋</m:t>
                            </m:r>
                            <m:r>
                              <a:rPr lang="en-US" sz="1600" b="0" i="1" smtClean="0">
                                <a:latin typeface="Cambria Math" panose="02040503050406030204" pitchFamily="18" charset="0"/>
                              </a:rPr>
                              <m:t>=1)</m:t>
                            </m:r>
                          </m:num>
                          <m:den>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=0|</m:t>
                            </m:r>
                            <m:r>
                              <a:rPr lang="en-US" sz="1600" b="0" i="1" smtClean="0">
                                <a:latin typeface="Cambria Math" panose="02040503050406030204" pitchFamily="18" charset="0"/>
                              </a:rPr>
                              <m:t>𝑋</m:t>
                            </m:r>
                            <m:r>
                              <a:rPr lang="en-US" sz="1600" b="0" i="1" smtClean="0">
                                <a:latin typeface="Cambria Math" panose="02040503050406030204" pitchFamily="18" charset="0"/>
                              </a:rPr>
                              <m:t>=1)</m:t>
                            </m:r>
                          </m:den>
                        </m:f>
                      </m:oMath>
                    </a14:m>
                    <a:endParaRPr lang="en-US" sz="1600" b="0" dirty="0">
                      <a:latin typeface="Avenir Next" panose="020B0503020202020204" pitchFamily="34" charset="0"/>
                    </a:endParaRPr>
                  </a:p>
                </p:txBody>
              </p:sp>
            </mc:Choice>
            <mc:Fallback xmlns="">
              <p:sp>
                <p:nvSpPr>
                  <p:cNvPr id="48" name="TextBox 47">
                    <a:extLst>
                      <a:ext uri="{FF2B5EF4-FFF2-40B4-BE49-F238E27FC236}">
                        <a16:creationId xmlns:a16="http://schemas.microsoft.com/office/drawing/2014/main" id="{168D62A5-AC86-E1D1-3A38-0E78979B38F4}"/>
                      </a:ext>
                    </a:extLst>
                  </p:cNvPr>
                  <p:cNvSpPr txBox="1">
                    <a:spLocks noRot="1" noChangeAspect="1" noMove="1" noResize="1" noEditPoints="1" noAdjustHandles="1" noChangeArrowheads="1" noChangeShapeType="1" noTextEdit="1"/>
                  </p:cNvSpPr>
                  <p:nvPr/>
                </p:nvSpPr>
                <p:spPr>
                  <a:xfrm>
                    <a:off x="5711140" y="1608378"/>
                    <a:ext cx="2733307" cy="496812"/>
                  </a:xfrm>
                  <a:prstGeom prst="rect">
                    <a:avLst/>
                  </a:prstGeom>
                  <a:blipFill>
                    <a:blip r:embed="rId6"/>
                    <a:stretch>
                      <a:fillRect l="-13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AC16D67-C48C-BFD7-5869-C972862ED7DD}"/>
                      </a:ext>
                    </a:extLst>
                  </p:cNvPr>
                  <p:cNvSpPr txBox="1"/>
                  <p:nvPr/>
                </p:nvSpPr>
                <p:spPr>
                  <a:xfrm>
                    <a:off x="5711140" y="2084281"/>
                    <a:ext cx="1894566" cy="484517"/>
                  </a:xfrm>
                  <a:prstGeom prst="rect">
                    <a:avLst/>
                  </a:prstGeom>
                  <a:noFill/>
                </p:spPr>
                <p:txBody>
                  <a:bodyPr wrap="square" rtlCol="0">
                    <a:spAutoFit/>
                  </a:bodyPr>
                  <a:lstStyle/>
                  <a:p>
                    <a:r>
                      <a:rPr lang="en-US" sz="1600" dirty="0">
                        <a:latin typeface="Avenir Next" panose="020B0503020202020204" pitchFamily="34" charset="0"/>
                      </a:rPr>
                      <a:t>Odds Ratio = </a:t>
                    </a:r>
                    <a14:m>
                      <m:oMath xmlns:m="http://schemas.openxmlformats.org/officeDocument/2006/math">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den>
                        </m:f>
                      </m:oMath>
                    </a14:m>
                    <a:endParaRPr lang="en-US" sz="1600" dirty="0">
                      <a:latin typeface="Avenir Next" panose="020B0503020202020204" pitchFamily="34" charset="0"/>
                    </a:endParaRPr>
                  </a:p>
                </p:txBody>
              </p:sp>
            </mc:Choice>
            <mc:Fallback xmlns="">
              <p:sp>
                <p:nvSpPr>
                  <p:cNvPr id="49" name="TextBox 48">
                    <a:extLst>
                      <a:ext uri="{FF2B5EF4-FFF2-40B4-BE49-F238E27FC236}">
                        <a16:creationId xmlns:a16="http://schemas.microsoft.com/office/drawing/2014/main" id="{2AC16D67-C48C-BFD7-5869-C972862ED7DD}"/>
                      </a:ext>
                    </a:extLst>
                  </p:cNvPr>
                  <p:cNvSpPr txBox="1">
                    <a:spLocks noRot="1" noChangeAspect="1" noMove="1" noResize="1" noEditPoints="1" noAdjustHandles="1" noChangeArrowheads="1" noChangeShapeType="1" noTextEdit="1"/>
                  </p:cNvSpPr>
                  <p:nvPr/>
                </p:nvSpPr>
                <p:spPr>
                  <a:xfrm>
                    <a:off x="5711140" y="2084281"/>
                    <a:ext cx="1894566" cy="484517"/>
                  </a:xfrm>
                  <a:prstGeom prst="rect">
                    <a:avLst/>
                  </a:prstGeom>
                  <a:blipFill>
                    <a:blip r:embed="rId7"/>
                    <a:stretch>
                      <a:fillRect l="-2000"/>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F25339D0-1FAD-6F50-7AE5-B31BABBF35A0}"/>
                  </a:ext>
                </a:extLst>
              </p:cNvPr>
              <p:cNvSpPr txBox="1"/>
              <p:nvPr/>
            </p:nvSpPr>
            <p:spPr>
              <a:xfrm>
                <a:off x="5711140" y="871451"/>
                <a:ext cx="1851053" cy="338554"/>
              </a:xfrm>
              <a:prstGeom prst="rect">
                <a:avLst/>
              </a:prstGeom>
              <a:noFill/>
            </p:spPr>
            <p:txBody>
              <a:bodyPr wrap="square" rtlCol="0">
                <a:spAutoFit/>
              </a:bodyPr>
              <a:lstStyle/>
              <a:p>
                <a:r>
                  <a:rPr lang="en-US" sz="1600" dirty="0">
                    <a:latin typeface="Avenir Next" panose="020B0503020202020204" pitchFamily="34" charset="0"/>
                  </a:rPr>
                  <a:t>Given value of x</a:t>
                </a:r>
              </a:p>
            </p:txBody>
          </p:sp>
        </p:grpSp>
      </p:grpSp>
      <p:grpSp>
        <p:nvGrpSpPr>
          <p:cNvPr id="53" name="Group 52">
            <a:extLst>
              <a:ext uri="{FF2B5EF4-FFF2-40B4-BE49-F238E27FC236}">
                <a16:creationId xmlns:a16="http://schemas.microsoft.com/office/drawing/2014/main" id="{2B916570-E726-94E0-D5DF-127F1C44F9F3}"/>
              </a:ext>
            </a:extLst>
          </p:cNvPr>
          <p:cNvGrpSpPr/>
          <p:nvPr/>
        </p:nvGrpSpPr>
        <p:grpSpPr>
          <a:xfrm>
            <a:off x="572660" y="735799"/>
            <a:ext cx="4417195" cy="1201488"/>
            <a:chOff x="572660" y="735799"/>
            <a:chExt cx="4417195" cy="1201488"/>
          </a:xfrm>
        </p:grpSpPr>
        <p:sp>
          <p:nvSpPr>
            <p:cNvPr id="54" name="TextBox 53">
              <a:extLst>
                <a:ext uri="{FF2B5EF4-FFF2-40B4-BE49-F238E27FC236}">
                  <a16:creationId xmlns:a16="http://schemas.microsoft.com/office/drawing/2014/main" id="{BE9D6CF2-1CCE-5782-4530-4570805A564D}"/>
                </a:ext>
              </a:extLst>
            </p:cNvPr>
            <p:cNvSpPr txBox="1"/>
            <p:nvPr/>
          </p:nvSpPr>
          <p:spPr>
            <a:xfrm>
              <a:off x="572660" y="735799"/>
              <a:ext cx="4417195" cy="630942"/>
            </a:xfrm>
            <a:prstGeom prst="rect">
              <a:avLst/>
            </a:prstGeom>
            <a:noFill/>
          </p:spPr>
          <p:txBody>
            <a:bodyPr wrap="square" rtlCol="0">
              <a:spAutoFit/>
            </a:bodyPr>
            <a:lstStyle/>
            <a:p>
              <a:r>
                <a:rPr lang="en-US" sz="3500" dirty="0"/>
                <a:t>Odds </a:t>
              </a:r>
            </a:p>
          </p:txBody>
        </p:sp>
        <p:sp>
          <p:nvSpPr>
            <p:cNvPr id="55" name="TextBox 54">
              <a:extLst>
                <a:ext uri="{FF2B5EF4-FFF2-40B4-BE49-F238E27FC236}">
                  <a16:creationId xmlns:a16="http://schemas.microsoft.com/office/drawing/2014/main" id="{DFDBD19A-E9EC-3FE2-A295-03125D4DB595}"/>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Ratio</a:t>
              </a:r>
              <a:endParaRPr lang="en-US" sz="3500" b="1" dirty="0"/>
            </a:p>
          </p:txBody>
        </p:sp>
        <p:grpSp>
          <p:nvGrpSpPr>
            <p:cNvPr id="56" name="Group 55">
              <a:extLst>
                <a:ext uri="{FF2B5EF4-FFF2-40B4-BE49-F238E27FC236}">
                  <a16:creationId xmlns:a16="http://schemas.microsoft.com/office/drawing/2014/main" id="{6688EBFC-7B78-F3CE-0C6E-D33EE5E94A54}"/>
                </a:ext>
              </a:extLst>
            </p:cNvPr>
            <p:cNvGrpSpPr/>
            <p:nvPr/>
          </p:nvGrpSpPr>
          <p:grpSpPr>
            <a:xfrm>
              <a:off x="688673" y="1770564"/>
              <a:ext cx="1915042" cy="166723"/>
              <a:chOff x="657676" y="1739568"/>
              <a:chExt cx="1765572" cy="0"/>
            </a:xfrm>
          </p:grpSpPr>
          <p:cxnSp>
            <p:nvCxnSpPr>
              <p:cNvPr id="57" name="Straight Connector 56">
                <a:extLst>
                  <a:ext uri="{FF2B5EF4-FFF2-40B4-BE49-F238E27FC236}">
                    <a16:creationId xmlns:a16="http://schemas.microsoft.com/office/drawing/2014/main" id="{2AF1C4F4-ED1C-3D8C-CBE0-1388FEEE5FA8}"/>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97B5E2D-B400-7144-EEEE-590C6A29CE54}"/>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48463DB-A9B5-DC6E-7668-BA7903DA8034}"/>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FD436A5-8C92-FD1F-AD8D-3CF8980D28C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cxnSp>
        <p:nvCxnSpPr>
          <p:cNvPr id="61" name="Straight Connector 60">
            <a:extLst>
              <a:ext uri="{FF2B5EF4-FFF2-40B4-BE49-F238E27FC236}">
                <a16:creationId xmlns:a16="http://schemas.microsoft.com/office/drawing/2014/main" id="{5D1262B6-78CB-D67F-D53C-43BF159B21F0}"/>
              </a:ext>
            </a:extLst>
          </p:cNvPr>
          <p:cNvCxnSpPr>
            <a:cxnSpLocks/>
          </p:cNvCxnSpPr>
          <p:nvPr/>
        </p:nvCxnSpPr>
        <p:spPr>
          <a:xfrm>
            <a:off x="5479731" y="2290986"/>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9934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7175757"/>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2626747"/>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4354007A-5DBE-1E83-A3EB-20D7821080D3}"/>
              </a:ext>
            </a:extLst>
          </p:cNvPr>
          <p:cNvGrpSpPr/>
          <p:nvPr/>
        </p:nvGrpSpPr>
        <p:grpSpPr>
          <a:xfrm>
            <a:off x="9288965" y="-301083"/>
            <a:ext cx="2430966" cy="1107863"/>
            <a:chOff x="9288965" y="-312234"/>
            <a:chExt cx="2430966" cy="1107863"/>
          </a:xfrm>
          <a:solidFill>
            <a:srgbClr val="FFE19F"/>
          </a:solidFill>
        </p:grpSpPr>
        <p:sp>
          <p:nvSpPr>
            <p:cNvPr id="402" name="Rounded Rectangle 401">
              <a:extLst>
                <a:ext uri="{FF2B5EF4-FFF2-40B4-BE49-F238E27FC236}">
                  <a16:creationId xmlns:a16="http://schemas.microsoft.com/office/drawing/2014/main" id="{8D7272A1-A4B5-0176-E9AD-694ED0ABE4E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930B97B6-45D8-3E1D-A295-06E2E783E78B}"/>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6935028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1987055"/>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6879783"/>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4354007A-5DBE-1E83-A3EB-20D7821080D3}"/>
              </a:ext>
            </a:extLst>
          </p:cNvPr>
          <p:cNvGrpSpPr/>
          <p:nvPr/>
        </p:nvGrpSpPr>
        <p:grpSpPr>
          <a:xfrm>
            <a:off x="9288965" y="-301083"/>
            <a:ext cx="2430966" cy="1107863"/>
            <a:chOff x="9288965" y="-312234"/>
            <a:chExt cx="2430966" cy="1107863"/>
          </a:xfrm>
          <a:solidFill>
            <a:srgbClr val="FFE19F"/>
          </a:solidFill>
        </p:grpSpPr>
        <p:sp>
          <p:nvSpPr>
            <p:cNvPr id="402" name="Rounded Rectangle 401">
              <a:extLst>
                <a:ext uri="{FF2B5EF4-FFF2-40B4-BE49-F238E27FC236}">
                  <a16:creationId xmlns:a16="http://schemas.microsoft.com/office/drawing/2014/main" id="{8D7272A1-A4B5-0176-E9AD-694ED0ABE4E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930B97B6-45D8-3E1D-A295-06E2E783E78B}"/>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904592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7021640"/>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1154085"/>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0CD7872D-518B-3ADE-0A32-AD278B74341D}"/>
              </a:ext>
            </a:extLst>
          </p:cNvPr>
          <p:cNvGrpSpPr/>
          <p:nvPr/>
        </p:nvGrpSpPr>
        <p:grpSpPr>
          <a:xfrm>
            <a:off x="9288965" y="-301083"/>
            <a:ext cx="2430966" cy="1107863"/>
            <a:chOff x="9288965" y="-312234"/>
            <a:chExt cx="2430966" cy="1107863"/>
          </a:xfrm>
          <a:solidFill>
            <a:srgbClr val="4694AF"/>
          </a:solidFill>
        </p:grpSpPr>
        <p:sp>
          <p:nvSpPr>
            <p:cNvPr id="3" name="Rounded Rectangle 2">
              <a:extLst>
                <a:ext uri="{FF2B5EF4-FFF2-40B4-BE49-F238E27FC236}">
                  <a16:creationId xmlns:a16="http://schemas.microsoft.com/office/drawing/2014/main" id="{775DF8AB-E4C6-00C9-ADAB-1823789F073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93AAB3-2FF2-F789-C2E3-907D15C2106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2761014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1811667"/>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5449645"/>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567576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6888783"/>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9681416"/>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524553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923368"/>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24008879"/>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576788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FBA16DB-0A86-109F-0055-612B0CE5BD4C}"/>
              </a:ext>
            </a:extLst>
          </p:cNvPr>
          <p:cNvSpPr/>
          <p:nvPr/>
        </p:nvSpPr>
        <p:spPr>
          <a:xfrm>
            <a:off x="3463636" y="6996550"/>
            <a:ext cx="45719" cy="5400000"/>
          </a:xfrm>
          <a:prstGeom prst="rect">
            <a:avLst/>
          </a:prstGeom>
          <a:solidFill>
            <a:srgbClr val="216082"/>
          </a:solidFill>
          <a:ln>
            <a:noFill/>
          </a:ln>
          <a:effectLst>
            <a:outerShdw blurRad="50800" dist="50800" dir="5400000" algn="ctr" rotWithShape="0">
              <a:srgbClr val="21608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999516"/>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4196" y="-28336347"/>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grpSp>
        <p:nvGrpSpPr>
          <p:cNvPr id="29" name="Group 28">
            <a:extLst>
              <a:ext uri="{FF2B5EF4-FFF2-40B4-BE49-F238E27FC236}">
                <a16:creationId xmlns:a16="http://schemas.microsoft.com/office/drawing/2014/main" id="{B6C0E43F-9614-BC13-C0D3-0588AC1FDF29}"/>
              </a:ext>
            </a:extLst>
          </p:cNvPr>
          <p:cNvGrpSpPr/>
          <p:nvPr/>
        </p:nvGrpSpPr>
        <p:grpSpPr>
          <a:xfrm>
            <a:off x="-1655921" y="6858000"/>
            <a:ext cx="10734262" cy="5805828"/>
            <a:chOff x="463825" y="735799"/>
            <a:chExt cx="10734262" cy="5805828"/>
          </a:xfrm>
        </p:grpSpPr>
        <p:sp>
          <p:nvSpPr>
            <p:cNvPr id="30" name="TextBox 29">
              <a:extLst>
                <a:ext uri="{FF2B5EF4-FFF2-40B4-BE49-F238E27FC236}">
                  <a16:creationId xmlns:a16="http://schemas.microsoft.com/office/drawing/2014/main" id="{3182D1E7-97F4-7854-A1BB-E769C62C4F40}"/>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31" name="TextBox 30">
              <a:extLst>
                <a:ext uri="{FF2B5EF4-FFF2-40B4-BE49-F238E27FC236}">
                  <a16:creationId xmlns:a16="http://schemas.microsoft.com/office/drawing/2014/main" id="{A69C37AD-EC47-B1E0-57F8-BA2DAA0D6B76}"/>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32" name="Group 31">
              <a:extLst>
                <a:ext uri="{FF2B5EF4-FFF2-40B4-BE49-F238E27FC236}">
                  <a16:creationId xmlns:a16="http://schemas.microsoft.com/office/drawing/2014/main" id="{C3CD9A1A-13BC-5561-26AC-1AC90661B2B6}"/>
                </a:ext>
              </a:extLst>
            </p:cNvPr>
            <p:cNvGrpSpPr/>
            <p:nvPr/>
          </p:nvGrpSpPr>
          <p:grpSpPr>
            <a:xfrm>
              <a:off x="688673" y="1770564"/>
              <a:ext cx="1915042" cy="166723"/>
              <a:chOff x="657676" y="1739568"/>
              <a:chExt cx="1765572" cy="0"/>
            </a:xfrm>
          </p:grpSpPr>
          <p:cxnSp>
            <p:nvCxnSpPr>
              <p:cNvPr id="50" name="Straight Connector 49">
                <a:extLst>
                  <a:ext uri="{FF2B5EF4-FFF2-40B4-BE49-F238E27FC236}">
                    <a16:creationId xmlns:a16="http://schemas.microsoft.com/office/drawing/2014/main" id="{8B965814-5388-DE0E-2924-C628974AA4C0}"/>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405CC6A-6AAC-A916-4AE7-5E3055BF03FE}"/>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E17AEED-FF77-C8D0-7485-A96ECBB595E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2BD7A6-C5AB-2C58-329B-13C546BD3337}"/>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6005790-0B64-A60D-211E-98FEFF398E1F}"/>
                    </a:ext>
                  </a:extLst>
                </p:cNvPr>
                <p:cNvSpPr txBox="1"/>
                <p:nvPr/>
              </p:nvSpPr>
              <p:spPr>
                <a:xfrm>
                  <a:off x="5989983" y="2471836"/>
                  <a:ext cx="4767113" cy="1716752"/>
                </a:xfrm>
                <a:prstGeom prst="rect">
                  <a:avLst/>
                </a:prstGeom>
                <a:noFill/>
              </p:spPr>
              <p:txBody>
                <a:bodyPr wrap="square" rtlCol="0">
                  <a:spAutoFit/>
                </a:bodyPr>
                <a:lstStyle/>
                <a:p>
                  <a:pPr algn="just"/>
                  <a:r>
                    <a:rPr lang="en-US" sz="1600" dirty="0">
                      <a:latin typeface="Avenir Next" panose="020B0503020202020204" pitchFamily="34" charset="0"/>
                    </a:rPr>
                    <a:t>For this regression model , taking the Optimum threshold as 0.2977528, the predicted value of the response is calculated as </a:t>
                  </a:r>
                </a:p>
                <a:p>
                  <a:pPr algn="just"/>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 </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 ;</m:t>
                              </m:r>
                              <m:r>
                                <a:rPr lang="en-US" sz="1600" b="0" i="1" dirty="0" smtClean="0">
                                  <a:latin typeface="Cambria Math" panose="02040503050406030204" pitchFamily="18" charset="0"/>
                                </a:rPr>
                                <m:t>𝑖𝑓</m:t>
                              </m:r>
                              <m:r>
                                <a:rPr lang="en-US" sz="1600" b="0" i="1" dirty="0" smtClean="0">
                                  <a:latin typeface="Cambria Math" panose="02040503050406030204" pitchFamily="18" charset="0"/>
                                </a:rPr>
                                <m:t> </m:t>
                              </m:r>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𝜋</m:t>
                                  </m:r>
                                </m:e>
                              </m:acc>
                              <m:r>
                                <a:rPr lang="en-US" sz="1600" b="0" i="1" dirty="0" smtClean="0">
                                  <a:latin typeface="Cambria Math" panose="02040503050406030204" pitchFamily="18" charset="0"/>
                                </a:rPr>
                                <m:t>&gt;0.29777528</m:t>
                              </m:r>
                            </m:e>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i="1" dirty="0">
                                  <a:latin typeface="Cambria Math" panose="02040503050406030204" pitchFamily="18" charset="0"/>
                                </a:rPr>
                                <m:t>=</m:t>
                              </m:r>
                              <m:r>
                                <a:rPr lang="en-US" sz="1600" b="0" i="1" dirty="0" smtClean="0">
                                  <a:latin typeface="Cambria Math" panose="02040503050406030204" pitchFamily="18" charset="0"/>
                                </a:rPr>
                                <m:t>0 ;</m:t>
                              </m:r>
                              <m:r>
                                <a:rPr lang="en-US" sz="1600" b="0" i="1" dirty="0" smtClean="0">
                                  <a:latin typeface="Cambria Math" panose="02040503050406030204" pitchFamily="18" charset="0"/>
                                </a:rPr>
                                <m:t>𝑒𝑙𝑠𝑒𝑤h𝑒𝑟𝑒</m:t>
                              </m:r>
                              <m:r>
                                <a:rPr lang="en-US" sz="1600" b="0" i="1" dirty="0" smtClean="0">
                                  <a:latin typeface="Cambria Math" panose="02040503050406030204" pitchFamily="18" charset="0"/>
                                </a:rPr>
                                <m:t>                 </m:t>
                              </m:r>
                            </m:e>
                          </m:eqArr>
                        </m:e>
                      </m:d>
                    </m:oMath>
                  </a14:m>
                  <a:r>
                    <a:rPr lang="en-US" sz="1600" dirty="0">
                      <a:latin typeface="Avenir Next" panose="020B0503020202020204" pitchFamily="34" charset="0"/>
                    </a:rPr>
                    <a:t> </a:t>
                  </a:r>
                </a:p>
                <a:p>
                  <a:pPr algn="just"/>
                  <a:endParaRPr lang="en-US" sz="1600" dirty="0">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D6005790-0B64-A60D-211E-98FEFF398E1F}"/>
                    </a:ext>
                  </a:extLst>
                </p:cNvPr>
                <p:cNvSpPr txBox="1">
                  <a:spLocks noRot="1" noChangeAspect="1" noMove="1" noResize="1" noEditPoints="1" noAdjustHandles="1" noChangeArrowheads="1" noChangeShapeType="1" noTextEdit="1"/>
                </p:cNvSpPr>
                <p:nvPr/>
              </p:nvSpPr>
              <p:spPr>
                <a:xfrm>
                  <a:off x="5989983" y="2471836"/>
                  <a:ext cx="4767113" cy="1716752"/>
                </a:xfrm>
                <a:prstGeom prst="rect">
                  <a:avLst/>
                </a:prstGeom>
                <a:blipFill>
                  <a:blip r:embed="rId5"/>
                  <a:stretch>
                    <a:fillRect l="-14324" t="-41176" r="-531" b="-106618"/>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CDDB9F4-72BB-4810-21FD-A993BA32E310}"/>
                </a:ext>
              </a:extLst>
            </p:cNvPr>
            <p:cNvGrpSpPr/>
            <p:nvPr/>
          </p:nvGrpSpPr>
          <p:grpSpPr>
            <a:xfrm>
              <a:off x="463825" y="2156657"/>
              <a:ext cx="5108713" cy="4384970"/>
              <a:chOff x="463825" y="2156657"/>
              <a:chExt cx="5108713" cy="4384970"/>
            </a:xfrm>
          </p:grpSpPr>
          <p:sp>
            <p:nvSpPr>
              <p:cNvPr id="37" name="TextBox 36">
                <a:extLst>
                  <a:ext uri="{FF2B5EF4-FFF2-40B4-BE49-F238E27FC236}">
                    <a16:creationId xmlns:a16="http://schemas.microsoft.com/office/drawing/2014/main" id="{E1F17AEA-B0CE-05CA-33F2-8B1C11DFAB9A}"/>
                  </a:ext>
                </a:extLst>
              </p:cNvPr>
              <p:cNvSpPr txBox="1"/>
              <p:nvPr/>
            </p:nvSpPr>
            <p:spPr>
              <a:xfrm>
                <a:off x="463825" y="2156657"/>
                <a:ext cx="4840853" cy="830997"/>
              </a:xfrm>
              <a:prstGeom prst="rect">
                <a:avLst/>
              </a:prstGeom>
              <a:noFill/>
            </p:spPr>
            <p:txBody>
              <a:bodyPr wrap="square" rtlCol="0">
                <a:spAutoFit/>
              </a:bodyPr>
              <a:lstStyle/>
              <a:p>
                <a:pPr rtl="0">
                  <a:spcBef>
                    <a:spcPts val="0"/>
                  </a:spcBef>
                  <a:spcAft>
                    <a:spcPts val="1500"/>
                  </a:spcAft>
                </a:pPr>
                <a:r>
                  <a:rPr lang="en-IN" sz="1600" b="0" i="0" dirty="0">
                    <a:solidFill>
                      <a:srgbClr val="0D0D0D"/>
                    </a:solidFill>
                    <a:effectLst/>
                    <a:latin typeface="Avenir Next" panose="020B0503020202020204" pitchFamily="34" charset="0"/>
                  </a:rPr>
                  <a:t>Before we dive into the Classification Probabilities, let's arm ourselves with some key terms to navigate the terrain more smoothly..</a:t>
                </a:r>
                <a:endParaRPr lang="en-IN" sz="1600" b="0" dirty="0">
                  <a:effectLst/>
                  <a:latin typeface="Avenir Next" panose="020B0503020202020204" pitchFamily="34" charset="0"/>
                </a:endParaRPr>
              </a:p>
            </p:txBody>
          </p:sp>
          <p:grpSp>
            <p:nvGrpSpPr>
              <p:cNvPr id="38" name="Group 37">
                <a:extLst>
                  <a:ext uri="{FF2B5EF4-FFF2-40B4-BE49-F238E27FC236}">
                    <a16:creationId xmlns:a16="http://schemas.microsoft.com/office/drawing/2014/main" id="{889DD181-057B-9EE7-176A-48E5306E29D8}"/>
                  </a:ext>
                </a:extLst>
              </p:cNvPr>
              <p:cNvGrpSpPr/>
              <p:nvPr/>
            </p:nvGrpSpPr>
            <p:grpSpPr>
              <a:xfrm>
                <a:off x="463825" y="2968490"/>
                <a:ext cx="4982818" cy="889574"/>
                <a:chOff x="662609" y="3326296"/>
                <a:chExt cx="4253948" cy="889574"/>
              </a:xfrm>
            </p:grpSpPr>
            <p:sp>
              <p:nvSpPr>
                <p:cNvPr id="48" name="TextBox 47">
                  <a:extLst>
                    <a:ext uri="{FF2B5EF4-FFF2-40B4-BE49-F238E27FC236}">
                      <a16:creationId xmlns:a16="http://schemas.microsoft.com/office/drawing/2014/main" id="{4523CCCC-6F1F-25E0-2AA9-C6CFED4DF45B}"/>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Positive (TP) </a:t>
                  </a:r>
                  <a:endParaRPr lang="en-IN" sz="1600" b="0" dirty="0">
                    <a:effectLst/>
                    <a:latin typeface="Avenir Next" panose="020B0503020202020204" pitchFamily="34" charset="0"/>
                  </a:endParaRPr>
                </a:p>
              </p:txBody>
            </p:sp>
            <p:sp>
              <p:nvSpPr>
                <p:cNvPr id="49" name="TextBox 48">
                  <a:extLst>
                    <a:ext uri="{FF2B5EF4-FFF2-40B4-BE49-F238E27FC236}">
                      <a16:creationId xmlns:a16="http://schemas.microsoft.com/office/drawing/2014/main" id="{884C7F55-7436-B766-5DF7-1019F13B6A6B}"/>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positive.</a:t>
                  </a:r>
                  <a:endParaRPr lang="en-IN" sz="16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5D0754D7-8A3C-225B-D098-E3E48E41E5EB}"/>
                  </a:ext>
                </a:extLst>
              </p:cNvPr>
              <p:cNvGrpSpPr/>
              <p:nvPr/>
            </p:nvGrpSpPr>
            <p:grpSpPr>
              <a:xfrm>
                <a:off x="463825" y="3836509"/>
                <a:ext cx="4896679" cy="889574"/>
                <a:chOff x="662609" y="3326296"/>
                <a:chExt cx="4253948" cy="889574"/>
              </a:xfrm>
            </p:grpSpPr>
            <p:sp>
              <p:nvSpPr>
                <p:cNvPr id="46" name="TextBox 45">
                  <a:extLst>
                    <a:ext uri="{FF2B5EF4-FFF2-40B4-BE49-F238E27FC236}">
                      <a16:creationId xmlns:a16="http://schemas.microsoft.com/office/drawing/2014/main" id="{F8223F0A-C83B-8795-2F25-3719C10418AA}"/>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Negative (TP) </a:t>
                  </a:r>
                  <a:endParaRPr lang="en-IN" sz="1600" b="0" dirty="0">
                    <a:effectLst/>
                    <a:latin typeface="Avenir Next" panose="020B0503020202020204" pitchFamily="34" charset="0"/>
                  </a:endParaRPr>
                </a:p>
              </p:txBody>
            </p:sp>
            <p:sp>
              <p:nvSpPr>
                <p:cNvPr id="47" name="TextBox 46">
                  <a:extLst>
                    <a:ext uri="{FF2B5EF4-FFF2-40B4-BE49-F238E27FC236}">
                      <a16:creationId xmlns:a16="http://schemas.microsoft.com/office/drawing/2014/main" id="{FAF6AE53-7DAB-E7D1-386D-E204840130B7}"/>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negative.</a:t>
                  </a:r>
                  <a:endParaRPr lang="en-IN" sz="1600" b="0" dirty="0">
                    <a:effectLst/>
                    <a:latin typeface="Avenir Next" panose="020B0503020202020204" pitchFamily="34" charset="0"/>
                  </a:endParaRPr>
                </a:p>
              </p:txBody>
            </p:sp>
          </p:grpSp>
          <p:grpSp>
            <p:nvGrpSpPr>
              <p:cNvPr id="40" name="Group 39">
                <a:extLst>
                  <a:ext uri="{FF2B5EF4-FFF2-40B4-BE49-F238E27FC236}">
                    <a16:creationId xmlns:a16="http://schemas.microsoft.com/office/drawing/2014/main" id="{E2E337AB-9956-5530-43D5-232A4A8A5E4A}"/>
                  </a:ext>
                </a:extLst>
              </p:cNvPr>
              <p:cNvGrpSpPr/>
              <p:nvPr/>
            </p:nvGrpSpPr>
            <p:grpSpPr>
              <a:xfrm>
                <a:off x="463825" y="4704525"/>
                <a:ext cx="5062331" cy="889574"/>
                <a:chOff x="662609" y="3326296"/>
                <a:chExt cx="4253948" cy="889574"/>
              </a:xfrm>
            </p:grpSpPr>
            <p:sp>
              <p:nvSpPr>
                <p:cNvPr id="44" name="TextBox 43">
                  <a:extLst>
                    <a:ext uri="{FF2B5EF4-FFF2-40B4-BE49-F238E27FC236}">
                      <a16:creationId xmlns:a16="http://schemas.microsoft.com/office/drawing/2014/main" id="{AD56B46E-1B7D-B886-FD65-E6054AA5E7F2}"/>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False Positive (FP)</a:t>
                  </a:r>
                  <a:endParaRPr lang="en-IN" sz="1600" b="0" dirty="0">
                    <a:effectLst/>
                    <a:latin typeface="Avenir Next" panose="020B0503020202020204" pitchFamily="34" charset="0"/>
                  </a:endParaRPr>
                </a:p>
              </p:txBody>
            </p:sp>
            <p:sp>
              <p:nvSpPr>
                <p:cNvPr id="45" name="TextBox 44">
                  <a:extLst>
                    <a:ext uri="{FF2B5EF4-FFF2-40B4-BE49-F238E27FC236}">
                      <a16:creationId xmlns:a16="http://schemas.microsoft.com/office/drawing/2014/main" id="{81AE6D4F-49BA-1592-4876-B56D4E3B3CCD}"/>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u="none" strike="noStrike" dirty="0">
                      <a:solidFill>
                        <a:srgbClr val="000000"/>
                      </a:solidFill>
                      <a:effectLst/>
                      <a:latin typeface="Avenir Next" panose="020B0503020202020204" pitchFamily="34" charset="0"/>
                    </a:rPr>
                    <a:t>If the predicted value is positive, but the actual value is negative.</a:t>
                  </a:r>
                  <a:r>
                    <a:rPr lang="en-IN" sz="1600" b="0" i="1" strike="noStrike" dirty="0">
                      <a:solidFill>
                        <a:schemeClr val="accent2"/>
                      </a:solidFill>
                      <a:effectLst/>
                      <a:latin typeface="Avenir Next" panose="020B0503020202020204" pitchFamily="34" charset="0"/>
                    </a:rPr>
                    <a:t> (Type I </a:t>
                  </a:r>
                  <a:r>
                    <a:rPr lang="en-IN" sz="1600" i="1" dirty="0">
                      <a:solidFill>
                        <a:schemeClr val="accent2"/>
                      </a:solidFill>
                      <a:latin typeface="Avenir Next" panose="020B0503020202020204" pitchFamily="34" charset="0"/>
                    </a:rPr>
                    <a:t>E</a:t>
                  </a:r>
                  <a:r>
                    <a:rPr lang="en-IN" sz="1600" b="0" i="1" strike="noStrike" dirty="0">
                      <a:solidFill>
                        <a:schemeClr val="accent2"/>
                      </a:solidFill>
                      <a:effectLst/>
                      <a:latin typeface="Avenir Next" panose="020B0503020202020204" pitchFamily="34" charset="0"/>
                    </a:rPr>
                    <a:t>rror )</a:t>
                  </a:r>
                  <a:endParaRPr lang="en-IN" sz="1600" b="0" i="1" dirty="0">
                    <a:solidFill>
                      <a:schemeClr val="accent2"/>
                    </a:solidFill>
                    <a:effectLst/>
                    <a:latin typeface="Avenir Next" panose="020B0503020202020204" pitchFamily="34" charset="0"/>
                  </a:endParaRPr>
                </a:p>
              </p:txBody>
            </p:sp>
          </p:grpSp>
          <p:grpSp>
            <p:nvGrpSpPr>
              <p:cNvPr id="41" name="Group 40">
                <a:extLst>
                  <a:ext uri="{FF2B5EF4-FFF2-40B4-BE49-F238E27FC236}">
                    <a16:creationId xmlns:a16="http://schemas.microsoft.com/office/drawing/2014/main" id="{F6447FD9-5C5F-9A0C-BB54-C3BEA21A218D}"/>
                  </a:ext>
                </a:extLst>
              </p:cNvPr>
              <p:cNvGrpSpPr/>
              <p:nvPr/>
            </p:nvGrpSpPr>
            <p:grpSpPr>
              <a:xfrm>
                <a:off x="463825" y="5652053"/>
                <a:ext cx="5108713" cy="889574"/>
                <a:chOff x="662609" y="3326296"/>
                <a:chExt cx="4253948" cy="889574"/>
              </a:xfrm>
            </p:grpSpPr>
            <p:sp>
              <p:nvSpPr>
                <p:cNvPr id="42" name="TextBox 41">
                  <a:extLst>
                    <a:ext uri="{FF2B5EF4-FFF2-40B4-BE49-F238E27FC236}">
                      <a16:creationId xmlns:a16="http://schemas.microsoft.com/office/drawing/2014/main" id="{040EF041-888F-EF3D-1375-6DE039C88101}"/>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1500"/>
                    </a:spcAft>
                  </a:pPr>
                  <a:r>
                    <a:rPr lang="en-IN" sz="1600" b="1" u="none" strike="noStrike" dirty="0">
                      <a:solidFill>
                        <a:srgbClr val="000000"/>
                      </a:solidFill>
                      <a:effectLst/>
                      <a:latin typeface="Avenir Next" panose="020B0503020202020204" pitchFamily="34" charset="0"/>
                    </a:rPr>
                    <a:t>False Negative (FN) :</a:t>
                  </a:r>
                  <a:r>
                    <a:rPr lang="en-IN" sz="1600" b="0" u="none" strike="noStrike" dirty="0">
                      <a:solidFill>
                        <a:srgbClr val="000000"/>
                      </a:solidFill>
                      <a:effectLst/>
                      <a:latin typeface="Avenir Next" panose="020B0503020202020204" pitchFamily="34" charset="0"/>
                    </a:rPr>
                    <a:t> </a:t>
                  </a:r>
                  <a:endParaRPr lang="en-IN" sz="1600" b="0" dirty="0">
                    <a:effectLst/>
                    <a:latin typeface="Avenir Next" panose="020B0503020202020204" pitchFamily="34" charset="0"/>
                  </a:endParaRPr>
                </a:p>
              </p:txBody>
            </p:sp>
            <p:sp>
              <p:nvSpPr>
                <p:cNvPr id="43" name="TextBox 42">
                  <a:extLst>
                    <a:ext uri="{FF2B5EF4-FFF2-40B4-BE49-F238E27FC236}">
                      <a16:creationId xmlns:a16="http://schemas.microsoft.com/office/drawing/2014/main" id="{5880DE8D-22C5-01D6-5F21-69574692B4B5}"/>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i="0" u="none" strike="noStrike" dirty="0">
                      <a:solidFill>
                        <a:srgbClr val="000000"/>
                      </a:solidFill>
                      <a:effectLst/>
                      <a:latin typeface="Avenir Next" panose="020B0503020202020204" pitchFamily="34" charset="0"/>
                    </a:rPr>
                    <a:t>If the predicted value is negative, but the actual value is positive . </a:t>
                  </a:r>
                  <a:r>
                    <a:rPr lang="en-IN" sz="1600" b="0" i="1" u="none" strike="noStrike" dirty="0">
                      <a:solidFill>
                        <a:schemeClr val="accent2"/>
                      </a:solidFill>
                      <a:effectLst/>
                      <a:latin typeface="Avenir Next" panose="020B0503020202020204" pitchFamily="34" charset="0"/>
                    </a:rPr>
                    <a:t>(Type II Error )</a:t>
                  </a:r>
                  <a:endParaRPr lang="en-IN" sz="1600" b="0" i="1" dirty="0">
                    <a:solidFill>
                      <a:schemeClr val="accent2"/>
                    </a:solidFill>
                    <a:effectLst/>
                    <a:latin typeface="Avenir Next" panose="020B0503020202020204" pitchFamily="34" charset="0"/>
                  </a:endParaRPr>
                </a:p>
              </p:txBody>
            </p:sp>
          </p:grpSp>
        </p:grpSp>
        <p:sp>
          <p:nvSpPr>
            <p:cNvPr id="35" name="TextBox 34">
              <a:extLst>
                <a:ext uri="{FF2B5EF4-FFF2-40B4-BE49-F238E27FC236}">
                  <a16:creationId xmlns:a16="http://schemas.microsoft.com/office/drawing/2014/main" id="{11AE2809-407F-642B-2C8D-75BF2BCB1D96}"/>
                </a:ext>
              </a:extLst>
            </p:cNvPr>
            <p:cNvSpPr txBox="1"/>
            <p:nvPr/>
          </p:nvSpPr>
          <p:spPr>
            <a:xfrm>
              <a:off x="5989983" y="948222"/>
              <a:ext cx="4717774" cy="1815882"/>
            </a:xfrm>
            <a:prstGeom prst="rect">
              <a:avLst/>
            </a:prstGeom>
            <a:noFill/>
          </p:spPr>
          <p:txBody>
            <a:bodyPr wrap="square">
              <a:spAutoFit/>
            </a:bodyPr>
            <a:lstStyle/>
            <a:p>
              <a:pPr rtl="0">
                <a:spcBef>
                  <a:spcPts val="0"/>
                </a:spcBef>
                <a:spcAft>
                  <a:spcPts val="1500"/>
                </a:spcAft>
              </a:pPr>
              <a:r>
                <a:rPr lang="en-IN" sz="1600" b="0" i="0" u="none" strike="noStrike" dirty="0">
                  <a:solidFill>
                    <a:srgbClr val="000000"/>
                  </a:solidFill>
                  <a:effectLst/>
                  <a:latin typeface="Avenir Next" panose="020B0503020202020204" pitchFamily="34" charset="0"/>
                </a:rPr>
                <a:t>The fitted model is considered as an accurate representation of the data set if the true positives and negatives are maximized, and the false positives and false negatives are maximized. Accuracy can be calculated using the confusion matrix.</a:t>
              </a:r>
              <a:br>
                <a:rPr lang="en-IN" sz="1600" dirty="0">
                  <a:latin typeface="Avenir Next" panose="020B0503020202020204" pitchFamily="34" charset="0"/>
                </a:rPr>
              </a:br>
              <a:endParaRPr lang="en-US" sz="1600" dirty="0">
                <a:latin typeface="Avenir Next" panose="020B0503020202020204" pitchFamily="34" charset="0"/>
              </a:endParaRPr>
            </a:p>
          </p:txBody>
        </p:sp>
        <p:pic>
          <p:nvPicPr>
            <p:cNvPr id="36" name="Picture 35" descr="A table with black text&#10;&#10;Description automatically generated">
              <a:extLst>
                <a:ext uri="{FF2B5EF4-FFF2-40B4-BE49-F238E27FC236}">
                  <a16:creationId xmlns:a16="http://schemas.microsoft.com/office/drawing/2014/main" id="{C0096691-A710-083C-9B00-86FBB591CFF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7000"/>
                      </a14:imgEffect>
                    </a14:imgLayer>
                  </a14:imgProps>
                </a:ext>
              </a:extLst>
            </a:blip>
            <a:stretch>
              <a:fillRect/>
            </a:stretch>
          </p:blipFill>
          <p:spPr>
            <a:xfrm>
              <a:off x="5857737" y="3954946"/>
              <a:ext cx="5340350" cy="1943100"/>
            </a:xfrm>
            <a:prstGeom prst="rect">
              <a:avLst/>
            </a:prstGeom>
          </p:spPr>
        </p:pic>
      </p:grpSp>
    </p:spTree>
    <p:extLst>
      <p:ext uri="{BB962C8B-B14F-4D97-AF65-F5344CB8AC3E}">
        <p14:creationId xmlns:p14="http://schemas.microsoft.com/office/powerpoint/2010/main" val="2717384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3CBF9514-8DFC-2017-E0CE-0AB3E797CC05}"/>
              </a:ext>
            </a:extLst>
          </p:cNvPr>
          <p:cNvGrpSpPr/>
          <p:nvPr/>
        </p:nvGrpSpPr>
        <p:grpSpPr>
          <a:xfrm>
            <a:off x="578125" y="640549"/>
            <a:ext cx="10734262" cy="5805828"/>
            <a:chOff x="463825" y="735799"/>
            <a:chExt cx="10734262" cy="5805828"/>
          </a:xfrm>
        </p:grpSpPr>
        <p:sp>
          <p:nvSpPr>
            <p:cNvPr id="3" name="TextBox 2">
              <a:extLst>
                <a:ext uri="{FF2B5EF4-FFF2-40B4-BE49-F238E27FC236}">
                  <a16:creationId xmlns:a16="http://schemas.microsoft.com/office/drawing/2014/main" id="{A645051B-A16E-EC52-6A83-8689505A67D6}"/>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4" name="TextBox 3">
              <a:extLst>
                <a:ext uri="{FF2B5EF4-FFF2-40B4-BE49-F238E27FC236}">
                  <a16:creationId xmlns:a16="http://schemas.microsoft.com/office/drawing/2014/main" id="{B0B03F38-2089-5537-2B85-9C266450E6FE}"/>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12" name="Group 11">
              <a:extLst>
                <a:ext uri="{FF2B5EF4-FFF2-40B4-BE49-F238E27FC236}">
                  <a16:creationId xmlns:a16="http://schemas.microsoft.com/office/drawing/2014/main" id="{F5FF47FA-1C92-7A4D-068B-4D3BF0F6979C}"/>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F4E0E367-CFCC-0156-B4F4-EF0E1BD065ED}"/>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81000EA-06C7-0AE0-6C31-7C8D48E137E5}"/>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EB92BE1-7051-62E7-3FAD-6F2CC5741DAC}"/>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7A4A70-0B1F-ECDD-F434-71F77FE0306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0B28F6-2686-5C0A-9B21-3406D21490B8}"/>
                    </a:ext>
                  </a:extLst>
                </p:cNvPr>
                <p:cNvSpPr txBox="1"/>
                <p:nvPr/>
              </p:nvSpPr>
              <p:spPr>
                <a:xfrm>
                  <a:off x="5989983" y="2471836"/>
                  <a:ext cx="4767113" cy="1716752"/>
                </a:xfrm>
                <a:prstGeom prst="rect">
                  <a:avLst/>
                </a:prstGeom>
                <a:noFill/>
              </p:spPr>
              <p:txBody>
                <a:bodyPr wrap="square" rtlCol="0">
                  <a:spAutoFit/>
                </a:bodyPr>
                <a:lstStyle/>
                <a:p>
                  <a:pPr algn="just"/>
                  <a:r>
                    <a:rPr lang="en-US" sz="1600" dirty="0">
                      <a:latin typeface="Avenir Next" panose="020B0503020202020204" pitchFamily="34" charset="0"/>
                    </a:rPr>
                    <a:t>For this regression model , taking the Optimum threshold as 0.2977528, the predicted value of the response is calculated as </a:t>
                  </a:r>
                </a:p>
                <a:p>
                  <a:pPr algn="just"/>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 </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 ;</m:t>
                              </m:r>
                              <m:r>
                                <a:rPr lang="en-US" sz="1600" b="0" i="1" dirty="0" smtClean="0">
                                  <a:latin typeface="Cambria Math" panose="02040503050406030204" pitchFamily="18" charset="0"/>
                                </a:rPr>
                                <m:t>𝑖𝑓</m:t>
                              </m:r>
                              <m:r>
                                <a:rPr lang="en-US" sz="1600" b="0" i="1" dirty="0" smtClean="0">
                                  <a:latin typeface="Cambria Math" panose="02040503050406030204" pitchFamily="18" charset="0"/>
                                </a:rPr>
                                <m:t> </m:t>
                              </m:r>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𝜋</m:t>
                                  </m:r>
                                </m:e>
                              </m:acc>
                              <m:r>
                                <a:rPr lang="en-US" sz="1600" b="0" i="1" dirty="0" smtClean="0">
                                  <a:latin typeface="Cambria Math" panose="02040503050406030204" pitchFamily="18" charset="0"/>
                                </a:rPr>
                                <m:t>&gt;0.29777528</m:t>
                              </m:r>
                            </m:e>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i="1" dirty="0">
                                  <a:latin typeface="Cambria Math" panose="02040503050406030204" pitchFamily="18" charset="0"/>
                                </a:rPr>
                                <m:t>=</m:t>
                              </m:r>
                              <m:r>
                                <a:rPr lang="en-US" sz="1600" b="0" i="1" dirty="0" smtClean="0">
                                  <a:latin typeface="Cambria Math" panose="02040503050406030204" pitchFamily="18" charset="0"/>
                                </a:rPr>
                                <m:t>0 ;</m:t>
                              </m:r>
                              <m:r>
                                <a:rPr lang="en-US" sz="1600" b="0" i="1" dirty="0" smtClean="0">
                                  <a:latin typeface="Cambria Math" panose="02040503050406030204" pitchFamily="18" charset="0"/>
                                </a:rPr>
                                <m:t>𝑒𝑙𝑠𝑒𝑤h𝑒𝑟𝑒</m:t>
                              </m:r>
                              <m:r>
                                <a:rPr lang="en-US" sz="1600" b="0" i="1" dirty="0" smtClean="0">
                                  <a:latin typeface="Cambria Math" panose="02040503050406030204" pitchFamily="18" charset="0"/>
                                </a:rPr>
                                <m:t>                 </m:t>
                              </m:r>
                            </m:e>
                          </m:eqArr>
                        </m:e>
                      </m:d>
                    </m:oMath>
                  </a14:m>
                  <a:r>
                    <a:rPr lang="en-US" sz="1600" dirty="0">
                      <a:latin typeface="Avenir Next" panose="020B0503020202020204" pitchFamily="34" charset="0"/>
                    </a:rPr>
                    <a:t> </a:t>
                  </a:r>
                </a:p>
                <a:p>
                  <a:pPr algn="just"/>
                  <a:endParaRPr lang="en-US" sz="1600" dirty="0">
                    <a:latin typeface="Avenir Next" panose="020B0503020202020204" pitchFamily="34" charset="0"/>
                  </a:endParaRPr>
                </a:p>
              </p:txBody>
            </p:sp>
          </mc:Choice>
          <mc:Fallback xmlns="">
            <p:sp>
              <p:nvSpPr>
                <p:cNvPr id="14" name="TextBox 13">
                  <a:extLst>
                    <a:ext uri="{FF2B5EF4-FFF2-40B4-BE49-F238E27FC236}">
                      <a16:creationId xmlns:a16="http://schemas.microsoft.com/office/drawing/2014/main" id="{C30B28F6-2686-5C0A-9B21-3406D21490B8}"/>
                    </a:ext>
                  </a:extLst>
                </p:cNvPr>
                <p:cNvSpPr txBox="1">
                  <a:spLocks noRot="1" noChangeAspect="1" noMove="1" noResize="1" noEditPoints="1" noAdjustHandles="1" noChangeArrowheads="1" noChangeShapeType="1" noTextEdit="1"/>
                </p:cNvSpPr>
                <p:nvPr/>
              </p:nvSpPr>
              <p:spPr>
                <a:xfrm>
                  <a:off x="5989983" y="2471836"/>
                  <a:ext cx="4767113" cy="1716752"/>
                </a:xfrm>
                <a:prstGeom prst="rect">
                  <a:avLst/>
                </a:prstGeom>
                <a:blipFill>
                  <a:blip r:embed="rId3"/>
                  <a:stretch>
                    <a:fillRect l="-14362" t="-41912" r="-798" b="-106618"/>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D12156FA-B45F-3F86-5C99-150DC8B70C1A}"/>
                </a:ext>
              </a:extLst>
            </p:cNvPr>
            <p:cNvGrpSpPr/>
            <p:nvPr/>
          </p:nvGrpSpPr>
          <p:grpSpPr>
            <a:xfrm>
              <a:off x="463825" y="2156657"/>
              <a:ext cx="5108713" cy="4384970"/>
              <a:chOff x="463825" y="2156657"/>
              <a:chExt cx="5108713" cy="4384970"/>
            </a:xfrm>
          </p:grpSpPr>
          <p:sp>
            <p:nvSpPr>
              <p:cNvPr id="18" name="TextBox 17">
                <a:extLst>
                  <a:ext uri="{FF2B5EF4-FFF2-40B4-BE49-F238E27FC236}">
                    <a16:creationId xmlns:a16="http://schemas.microsoft.com/office/drawing/2014/main" id="{928F4F6F-5927-03A8-DE95-5A90329EBC17}"/>
                  </a:ext>
                </a:extLst>
              </p:cNvPr>
              <p:cNvSpPr txBox="1"/>
              <p:nvPr/>
            </p:nvSpPr>
            <p:spPr>
              <a:xfrm>
                <a:off x="463825" y="2156657"/>
                <a:ext cx="4840853" cy="830997"/>
              </a:xfrm>
              <a:prstGeom prst="rect">
                <a:avLst/>
              </a:prstGeom>
              <a:noFill/>
            </p:spPr>
            <p:txBody>
              <a:bodyPr wrap="square" rtlCol="0">
                <a:spAutoFit/>
              </a:bodyPr>
              <a:lstStyle/>
              <a:p>
                <a:pPr rtl="0">
                  <a:spcBef>
                    <a:spcPts val="0"/>
                  </a:spcBef>
                  <a:spcAft>
                    <a:spcPts val="1500"/>
                  </a:spcAft>
                </a:pPr>
                <a:r>
                  <a:rPr lang="en-IN" sz="1600" b="0" i="0" dirty="0">
                    <a:solidFill>
                      <a:srgbClr val="0D0D0D"/>
                    </a:solidFill>
                    <a:effectLst/>
                    <a:latin typeface="Avenir Next" panose="020B0503020202020204" pitchFamily="34" charset="0"/>
                  </a:rPr>
                  <a:t>Before we dive into the Classification Probabilities, let's arm ourselves with some key terms to navigate the terrain more smoothly..</a:t>
                </a:r>
                <a:endParaRPr lang="en-IN" sz="1600" b="0" dirty="0">
                  <a:effectLst/>
                  <a:latin typeface="Avenir Next" panose="020B0503020202020204" pitchFamily="34" charset="0"/>
                </a:endParaRPr>
              </a:p>
            </p:txBody>
          </p:sp>
          <p:grpSp>
            <p:nvGrpSpPr>
              <p:cNvPr id="21" name="Group 20">
                <a:extLst>
                  <a:ext uri="{FF2B5EF4-FFF2-40B4-BE49-F238E27FC236}">
                    <a16:creationId xmlns:a16="http://schemas.microsoft.com/office/drawing/2014/main" id="{850EC5C6-1B5C-0ECA-EA30-765C8E8261CD}"/>
                  </a:ext>
                </a:extLst>
              </p:cNvPr>
              <p:cNvGrpSpPr/>
              <p:nvPr/>
            </p:nvGrpSpPr>
            <p:grpSpPr>
              <a:xfrm>
                <a:off x="463825" y="2968490"/>
                <a:ext cx="4982818" cy="889574"/>
                <a:chOff x="662609" y="3326296"/>
                <a:chExt cx="4253948" cy="889574"/>
              </a:xfrm>
            </p:grpSpPr>
            <p:sp>
              <p:nvSpPr>
                <p:cNvPr id="19" name="TextBox 18">
                  <a:extLst>
                    <a:ext uri="{FF2B5EF4-FFF2-40B4-BE49-F238E27FC236}">
                      <a16:creationId xmlns:a16="http://schemas.microsoft.com/office/drawing/2014/main" id="{CDCAE61A-924A-69C7-BE03-98D27B1597D3}"/>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Positive (TP) </a:t>
                  </a:r>
                  <a:endParaRPr lang="en-IN" sz="1600" b="0" dirty="0">
                    <a:effectLst/>
                    <a:latin typeface="Avenir Next" panose="020B0503020202020204" pitchFamily="34" charset="0"/>
                  </a:endParaRPr>
                </a:p>
              </p:txBody>
            </p:sp>
            <p:sp>
              <p:nvSpPr>
                <p:cNvPr id="20" name="TextBox 19">
                  <a:extLst>
                    <a:ext uri="{FF2B5EF4-FFF2-40B4-BE49-F238E27FC236}">
                      <a16:creationId xmlns:a16="http://schemas.microsoft.com/office/drawing/2014/main" id="{1F679D0C-E647-BFCC-B6A6-3263FAFF5B77}"/>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positive.</a:t>
                  </a:r>
                  <a:endParaRPr lang="en-IN" sz="1600" b="0" dirty="0">
                    <a:effectLst/>
                    <a:latin typeface="Avenir Next" panose="020B0503020202020204" pitchFamily="34" charset="0"/>
                  </a:endParaRPr>
                </a:p>
              </p:txBody>
            </p:sp>
          </p:grpSp>
          <p:grpSp>
            <p:nvGrpSpPr>
              <p:cNvPr id="22" name="Group 21">
                <a:extLst>
                  <a:ext uri="{FF2B5EF4-FFF2-40B4-BE49-F238E27FC236}">
                    <a16:creationId xmlns:a16="http://schemas.microsoft.com/office/drawing/2014/main" id="{FCA3E600-0F20-D131-3B53-5E992F6283B3}"/>
                  </a:ext>
                </a:extLst>
              </p:cNvPr>
              <p:cNvGrpSpPr/>
              <p:nvPr/>
            </p:nvGrpSpPr>
            <p:grpSpPr>
              <a:xfrm>
                <a:off x="463825" y="3836509"/>
                <a:ext cx="4896679" cy="889574"/>
                <a:chOff x="662609" y="3326296"/>
                <a:chExt cx="4253948" cy="889574"/>
              </a:xfrm>
            </p:grpSpPr>
            <p:sp>
              <p:nvSpPr>
                <p:cNvPr id="23" name="TextBox 22">
                  <a:extLst>
                    <a:ext uri="{FF2B5EF4-FFF2-40B4-BE49-F238E27FC236}">
                      <a16:creationId xmlns:a16="http://schemas.microsoft.com/office/drawing/2014/main" id="{81878E4C-6C24-7919-06D5-44BCFC2C5671}"/>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Negative (TP) </a:t>
                  </a:r>
                  <a:endParaRPr lang="en-IN" sz="1600" b="0" dirty="0">
                    <a:effectLst/>
                    <a:latin typeface="Avenir Next" panose="020B0503020202020204" pitchFamily="34" charset="0"/>
                  </a:endParaRPr>
                </a:p>
              </p:txBody>
            </p:sp>
            <p:sp>
              <p:nvSpPr>
                <p:cNvPr id="24" name="TextBox 23">
                  <a:extLst>
                    <a:ext uri="{FF2B5EF4-FFF2-40B4-BE49-F238E27FC236}">
                      <a16:creationId xmlns:a16="http://schemas.microsoft.com/office/drawing/2014/main" id="{89D043F1-4AB8-3B7B-5230-4407B0B67F2A}"/>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negative.</a:t>
                  </a:r>
                  <a:endParaRPr lang="en-IN" sz="16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3FA23FE3-F6C2-568C-130A-F928EBA65DB4}"/>
                  </a:ext>
                </a:extLst>
              </p:cNvPr>
              <p:cNvGrpSpPr/>
              <p:nvPr/>
            </p:nvGrpSpPr>
            <p:grpSpPr>
              <a:xfrm>
                <a:off x="463825" y="4704525"/>
                <a:ext cx="5062331" cy="889574"/>
                <a:chOff x="662609" y="3326296"/>
                <a:chExt cx="4253948" cy="889574"/>
              </a:xfrm>
            </p:grpSpPr>
            <p:sp>
              <p:nvSpPr>
                <p:cNvPr id="26" name="TextBox 25">
                  <a:extLst>
                    <a:ext uri="{FF2B5EF4-FFF2-40B4-BE49-F238E27FC236}">
                      <a16:creationId xmlns:a16="http://schemas.microsoft.com/office/drawing/2014/main" id="{556A2340-076C-3A98-7A89-6E3E12D0ED69}"/>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False Positive (FP)</a:t>
                  </a:r>
                  <a:endParaRPr lang="en-IN" sz="1600" b="0" dirty="0">
                    <a:effectLst/>
                    <a:latin typeface="Avenir Next" panose="020B0503020202020204" pitchFamily="34" charset="0"/>
                  </a:endParaRPr>
                </a:p>
              </p:txBody>
            </p:sp>
            <p:sp>
              <p:nvSpPr>
                <p:cNvPr id="27" name="TextBox 26">
                  <a:extLst>
                    <a:ext uri="{FF2B5EF4-FFF2-40B4-BE49-F238E27FC236}">
                      <a16:creationId xmlns:a16="http://schemas.microsoft.com/office/drawing/2014/main" id="{B962EA69-FCB8-A3F8-B287-1C54780FDC5E}"/>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u="none" strike="noStrike" dirty="0">
                      <a:solidFill>
                        <a:srgbClr val="000000"/>
                      </a:solidFill>
                      <a:effectLst/>
                      <a:latin typeface="Avenir Next" panose="020B0503020202020204" pitchFamily="34" charset="0"/>
                    </a:rPr>
                    <a:t>If the predicted value is positive, but the actual value is negative.</a:t>
                  </a:r>
                  <a:r>
                    <a:rPr lang="en-IN" sz="1600" b="0" i="1" strike="noStrike" dirty="0">
                      <a:solidFill>
                        <a:schemeClr val="accent2"/>
                      </a:solidFill>
                      <a:effectLst/>
                      <a:latin typeface="Avenir Next" panose="020B0503020202020204" pitchFamily="34" charset="0"/>
                    </a:rPr>
                    <a:t> (Type I </a:t>
                  </a:r>
                  <a:r>
                    <a:rPr lang="en-IN" sz="1600" i="1" dirty="0">
                      <a:solidFill>
                        <a:schemeClr val="accent2"/>
                      </a:solidFill>
                      <a:latin typeface="Avenir Next" panose="020B0503020202020204" pitchFamily="34" charset="0"/>
                    </a:rPr>
                    <a:t>E</a:t>
                  </a:r>
                  <a:r>
                    <a:rPr lang="en-IN" sz="1600" b="0" i="1" strike="noStrike" dirty="0">
                      <a:solidFill>
                        <a:schemeClr val="accent2"/>
                      </a:solidFill>
                      <a:effectLst/>
                      <a:latin typeface="Avenir Next" panose="020B0503020202020204" pitchFamily="34" charset="0"/>
                    </a:rPr>
                    <a:t>rror )</a:t>
                  </a:r>
                  <a:endParaRPr lang="en-IN" sz="1600" b="0" i="1" dirty="0">
                    <a:solidFill>
                      <a:schemeClr val="accent2"/>
                    </a:solidFill>
                    <a:effectLst/>
                    <a:latin typeface="Avenir Next" panose="020B0503020202020204" pitchFamily="34" charset="0"/>
                  </a:endParaRPr>
                </a:p>
              </p:txBody>
            </p:sp>
          </p:grpSp>
          <p:grpSp>
            <p:nvGrpSpPr>
              <p:cNvPr id="28" name="Group 27">
                <a:extLst>
                  <a:ext uri="{FF2B5EF4-FFF2-40B4-BE49-F238E27FC236}">
                    <a16:creationId xmlns:a16="http://schemas.microsoft.com/office/drawing/2014/main" id="{80EBCD3E-5BB1-C26A-C617-EBE6D369927E}"/>
                  </a:ext>
                </a:extLst>
              </p:cNvPr>
              <p:cNvGrpSpPr/>
              <p:nvPr/>
            </p:nvGrpSpPr>
            <p:grpSpPr>
              <a:xfrm>
                <a:off x="463825" y="5652053"/>
                <a:ext cx="5108713" cy="889574"/>
                <a:chOff x="662609" y="3326296"/>
                <a:chExt cx="4253948" cy="889574"/>
              </a:xfrm>
            </p:grpSpPr>
            <p:sp>
              <p:nvSpPr>
                <p:cNvPr id="29" name="TextBox 28">
                  <a:extLst>
                    <a:ext uri="{FF2B5EF4-FFF2-40B4-BE49-F238E27FC236}">
                      <a16:creationId xmlns:a16="http://schemas.microsoft.com/office/drawing/2014/main" id="{0F29BBAD-AD6F-E8EC-C5F0-31A1A021685D}"/>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1500"/>
                    </a:spcAft>
                  </a:pPr>
                  <a:r>
                    <a:rPr lang="en-IN" sz="1600" b="1" u="none" strike="noStrike" dirty="0">
                      <a:solidFill>
                        <a:srgbClr val="000000"/>
                      </a:solidFill>
                      <a:effectLst/>
                      <a:latin typeface="Avenir Next" panose="020B0503020202020204" pitchFamily="34" charset="0"/>
                    </a:rPr>
                    <a:t>False Negative (FN) :</a:t>
                  </a:r>
                  <a:r>
                    <a:rPr lang="en-IN" sz="1600" b="0" u="none" strike="noStrike" dirty="0">
                      <a:solidFill>
                        <a:srgbClr val="000000"/>
                      </a:solidFill>
                      <a:effectLst/>
                      <a:latin typeface="Avenir Next" panose="020B0503020202020204" pitchFamily="34" charset="0"/>
                    </a:rPr>
                    <a:t> </a:t>
                  </a:r>
                  <a:endParaRPr lang="en-IN" sz="1600" b="0" dirty="0">
                    <a:effectLst/>
                    <a:latin typeface="Avenir Next" panose="020B0503020202020204" pitchFamily="34" charset="0"/>
                  </a:endParaRPr>
                </a:p>
              </p:txBody>
            </p:sp>
            <p:sp>
              <p:nvSpPr>
                <p:cNvPr id="30" name="TextBox 29">
                  <a:extLst>
                    <a:ext uri="{FF2B5EF4-FFF2-40B4-BE49-F238E27FC236}">
                      <a16:creationId xmlns:a16="http://schemas.microsoft.com/office/drawing/2014/main" id="{ECB0A9DB-819B-56F4-789A-6B84AED658FA}"/>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i="0" u="none" strike="noStrike" dirty="0">
                      <a:solidFill>
                        <a:srgbClr val="000000"/>
                      </a:solidFill>
                      <a:effectLst/>
                      <a:latin typeface="Avenir Next" panose="020B0503020202020204" pitchFamily="34" charset="0"/>
                    </a:rPr>
                    <a:t>If the predicted value is negative, but the actual value is positive . </a:t>
                  </a:r>
                  <a:r>
                    <a:rPr lang="en-IN" sz="1600" b="0" i="1" u="none" strike="noStrike" dirty="0">
                      <a:solidFill>
                        <a:schemeClr val="accent2"/>
                      </a:solidFill>
                      <a:effectLst/>
                      <a:latin typeface="Avenir Next" panose="020B0503020202020204" pitchFamily="34" charset="0"/>
                    </a:rPr>
                    <a:t>(Type II Error )</a:t>
                  </a:r>
                  <a:endParaRPr lang="en-IN" sz="1600" b="0" i="1" dirty="0">
                    <a:solidFill>
                      <a:schemeClr val="accent2"/>
                    </a:solidFill>
                    <a:effectLst/>
                    <a:latin typeface="Avenir Next" panose="020B0503020202020204" pitchFamily="34" charset="0"/>
                  </a:endParaRPr>
                </a:p>
              </p:txBody>
            </p:sp>
          </p:grpSp>
        </p:grpSp>
        <p:sp>
          <p:nvSpPr>
            <p:cNvPr id="37" name="TextBox 36">
              <a:extLst>
                <a:ext uri="{FF2B5EF4-FFF2-40B4-BE49-F238E27FC236}">
                  <a16:creationId xmlns:a16="http://schemas.microsoft.com/office/drawing/2014/main" id="{A0E9CA09-6F62-ACD2-329B-1FE189E766CA}"/>
                </a:ext>
              </a:extLst>
            </p:cNvPr>
            <p:cNvSpPr txBox="1"/>
            <p:nvPr/>
          </p:nvSpPr>
          <p:spPr>
            <a:xfrm>
              <a:off x="5989983" y="948222"/>
              <a:ext cx="4717774" cy="1815882"/>
            </a:xfrm>
            <a:prstGeom prst="rect">
              <a:avLst/>
            </a:prstGeom>
            <a:noFill/>
          </p:spPr>
          <p:txBody>
            <a:bodyPr wrap="square">
              <a:spAutoFit/>
            </a:bodyPr>
            <a:lstStyle/>
            <a:p>
              <a:pPr rtl="0">
                <a:spcBef>
                  <a:spcPts val="0"/>
                </a:spcBef>
                <a:spcAft>
                  <a:spcPts val="1500"/>
                </a:spcAft>
              </a:pPr>
              <a:r>
                <a:rPr lang="en-IN" sz="1600" b="0" i="0" u="none" strike="noStrike" dirty="0">
                  <a:solidFill>
                    <a:srgbClr val="000000"/>
                  </a:solidFill>
                  <a:effectLst/>
                  <a:latin typeface="Avenir Next" panose="020B0503020202020204" pitchFamily="34" charset="0"/>
                </a:rPr>
                <a:t>The fitted model is considered as an accurate representation of the data set if the true positives and negatives are maximized, and the false positives and false negatives are maximized. Accuracy can be calculated using the confusion matrix.</a:t>
              </a:r>
              <a:br>
                <a:rPr lang="en-IN" sz="1600" dirty="0">
                  <a:latin typeface="Avenir Next" panose="020B0503020202020204" pitchFamily="34" charset="0"/>
                </a:rPr>
              </a:br>
              <a:endParaRPr lang="en-US" sz="1600" dirty="0">
                <a:latin typeface="Avenir Next" panose="020B0503020202020204" pitchFamily="34" charset="0"/>
              </a:endParaRPr>
            </a:p>
          </p:txBody>
        </p:sp>
        <p:pic>
          <p:nvPicPr>
            <p:cNvPr id="39" name="Picture 38" descr="A table with black text&#10;&#10;Description automatically generated">
              <a:extLst>
                <a:ext uri="{FF2B5EF4-FFF2-40B4-BE49-F238E27FC236}">
                  <a16:creationId xmlns:a16="http://schemas.microsoft.com/office/drawing/2014/main" id="{1ACC5B78-A6BA-55A6-8D40-86B03048143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000"/>
                      </a14:imgEffect>
                    </a14:imgLayer>
                  </a14:imgProps>
                </a:ext>
              </a:extLst>
            </a:blip>
            <a:stretch>
              <a:fillRect/>
            </a:stretch>
          </p:blipFill>
          <p:spPr>
            <a:xfrm>
              <a:off x="5857737" y="3954946"/>
              <a:ext cx="5340350" cy="1943100"/>
            </a:xfrm>
            <a:prstGeom prst="rect">
              <a:avLst/>
            </a:prstGeom>
          </p:spPr>
        </p:pic>
      </p:grpSp>
      <p:grpSp>
        <p:nvGrpSpPr>
          <p:cNvPr id="40" name="Group 39">
            <a:extLst>
              <a:ext uri="{FF2B5EF4-FFF2-40B4-BE49-F238E27FC236}">
                <a16:creationId xmlns:a16="http://schemas.microsoft.com/office/drawing/2014/main" id="{FB5F8C1B-6482-3E02-4BFC-974E4467991C}"/>
              </a:ext>
            </a:extLst>
          </p:cNvPr>
          <p:cNvGrpSpPr/>
          <p:nvPr/>
        </p:nvGrpSpPr>
        <p:grpSpPr>
          <a:xfrm>
            <a:off x="5033503" y="-36122617"/>
            <a:ext cx="1531060" cy="43036034"/>
            <a:chOff x="2719796" y="-2626747"/>
            <a:chExt cx="1531060" cy="39972343"/>
          </a:xfrm>
        </p:grpSpPr>
        <p:cxnSp>
          <p:nvCxnSpPr>
            <p:cNvPr id="41" name="Straight Connector 40">
              <a:extLst>
                <a:ext uri="{FF2B5EF4-FFF2-40B4-BE49-F238E27FC236}">
                  <a16:creationId xmlns:a16="http://schemas.microsoft.com/office/drawing/2014/main" id="{04844C1D-9763-BADB-99AF-A2C4F6DB25D4}"/>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DB00022F-1B4A-C5C1-52F6-6200A981C744}"/>
                </a:ext>
              </a:extLst>
            </p:cNvPr>
            <p:cNvGrpSpPr/>
            <p:nvPr/>
          </p:nvGrpSpPr>
          <p:grpSpPr>
            <a:xfrm>
              <a:off x="2765925" y="3598991"/>
              <a:ext cx="1438803" cy="1440000"/>
              <a:chOff x="1489345" y="3082951"/>
              <a:chExt cx="1438803" cy="1440000"/>
            </a:xfrm>
          </p:grpSpPr>
          <p:sp>
            <p:nvSpPr>
              <p:cNvPr id="67" name="Oval 66">
                <a:extLst>
                  <a:ext uri="{FF2B5EF4-FFF2-40B4-BE49-F238E27FC236}">
                    <a16:creationId xmlns:a16="http://schemas.microsoft.com/office/drawing/2014/main" id="{5754ABEC-D85B-3C2C-E616-64E4F71A7904}"/>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68" name="Picture 67" descr="A black and white image of a couple of circles&#10;&#10;Description automatically generated">
                <a:extLst>
                  <a:ext uri="{FF2B5EF4-FFF2-40B4-BE49-F238E27FC236}">
                    <a16:creationId xmlns:a16="http://schemas.microsoft.com/office/drawing/2014/main" id="{148E5A87-18DD-199D-83A2-329EB3659AD1}"/>
                  </a:ext>
                </a:extLst>
              </p:cNvPr>
              <p:cNvPicPr>
                <a:picLocks noChangeAspect="1"/>
              </p:cNvPicPr>
              <p:nvPr/>
            </p:nvPicPr>
            <p:blipFill>
              <a:blip r:embed="rId6"/>
              <a:stretch>
                <a:fillRect/>
              </a:stretch>
            </p:blipFill>
            <p:spPr>
              <a:xfrm>
                <a:off x="1857524" y="3308446"/>
                <a:ext cx="702445" cy="989010"/>
              </a:xfrm>
              <a:prstGeom prst="rect">
                <a:avLst/>
              </a:prstGeom>
            </p:spPr>
          </p:pic>
        </p:grpSp>
        <p:grpSp>
          <p:nvGrpSpPr>
            <p:cNvPr id="43" name="Group 42">
              <a:extLst>
                <a:ext uri="{FF2B5EF4-FFF2-40B4-BE49-F238E27FC236}">
                  <a16:creationId xmlns:a16="http://schemas.microsoft.com/office/drawing/2014/main" id="{6AA2B64E-B316-E5D1-B944-BBB0EC4AAE4A}"/>
                </a:ext>
              </a:extLst>
            </p:cNvPr>
            <p:cNvGrpSpPr/>
            <p:nvPr/>
          </p:nvGrpSpPr>
          <p:grpSpPr>
            <a:xfrm>
              <a:off x="2765925" y="7879211"/>
              <a:ext cx="1438803" cy="1440000"/>
              <a:chOff x="1482725" y="7146895"/>
              <a:chExt cx="1438803" cy="1440000"/>
            </a:xfrm>
          </p:grpSpPr>
          <p:sp>
            <p:nvSpPr>
              <p:cNvPr id="65" name="Oval 64">
                <a:extLst>
                  <a:ext uri="{FF2B5EF4-FFF2-40B4-BE49-F238E27FC236}">
                    <a16:creationId xmlns:a16="http://schemas.microsoft.com/office/drawing/2014/main" id="{68DA075F-E7E8-7D95-A7EE-83F8F9EDA80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66" name="Picture 65" descr="A black background with a black square&#10;&#10;Description automatically generated with medium confidence">
                <a:extLst>
                  <a:ext uri="{FF2B5EF4-FFF2-40B4-BE49-F238E27FC236}">
                    <a16:creationId xmlns:a16="http://schemas.microsoft.com/office/drawing/2014/main" id="{72AECFD4-1EBC-ED23-800C-FCCDE72A2802}"/>
                  </a:ext>
                </a:extLst>
              </p:cNvPr>
              <p:cNvPicPr>
                <a:picLocks noChangeAspect="1"/>
              </p:cNvPicPr>
              <p:nvPr/>
            </p:nvPicPr>
            <p:blipFill>
              <a:blip r:embed="rId7"/>
              <a:stretch>
                <a:fillRect/>
              </a:stretch>
            </p:blipFill>
            <p:spPr>
              <a:xfrm>
                <a:off x="1778511" y="7416895"/>
                <a:ext cx="847231" cy="900000"/>
              </a:xfrm>
              <a:prstGeom prst="rect">
                <a:avLst/>
              </a:prstGeom>
            </p:spPr>
          </p:pic>
        </p:grpSp>
        <p:grpSp>
          <p:nvGrpSpPr>
            <p:cNvPr id="44" name="Group 43">
              <a:extLst>
                <a:ext uri="{FF2B5EF4-FFF2-40B4-BE49-F238E27FC236}">
                  <a16:creationId xmlns:a16="http://schemas.microsoft.com/office/drawing/2014/main" id="{3F62DFD7-7171-889C-234D-0B4C4F5B6631}"/>
                </a:ext>
              </a:extLst>
            </p:cNvPr>
            <p:cNvGrpSpPr/>
            <p:nvPr/>
          </p:nvGrpSpPr>
          <p:grpSpPr>
            <a:xfrm>
              <a:off x="2719796" y="12159431"/>
              <a:ext cx="1531060" cy="1440000"/>
              <a:chOff x="1462862" y="11210839"/>
              <a:chExt cx="1531060" cy="1440000"/>
            </a:xfrm>
          </p:grpSpPr>
          <p:sp>
            <p:nvSpPr>
              <p:cNvPr id="61" name="Oval 60">
                <a:extLst>
                  <a:ext uri="{FF2B5EF4-FFF2-40B4-BE49-F238E27FC236}">
                    <a16:creationId xmlns:a16="http://schemas.microsoft.com/office/drawing/2014/main" id="{90FB6ACA-1278-0025-6522-D41FD3EC988B}"/>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62" name="Group 61">
                <a:extLst>
                  <a:ext uri="{FF2B5EF4-FFF2-40B4-BE49-F238E27FC236}">
                    <a16:creationId xmlns:a16="http://schemas.microsoft.com/office/drawing/2014/main" id="{986B87F9-8CD5-1590-00AC-6CBE87793E18}"/>
                  </a:ext>
                </a:extLst>
              </p:cNvPr>
              <p:cNvGrpSpPr/>
              <p:nvPr/>
            </p:nvGrpSpPr>
            <p:grpSpPr>
              <a:xfrm>
                <a:off x="1679316" y="11607585"/>
                <a:ext cx="1314606" cy="770587"/>
                <a:chOff x="1708813" y="11666578"/>
                <a:chExt cx="1450450" cy="770587"/>
              </a:xfrm>
            </p:grpSpPr>
            <p:sp>
              <p:nvSpPr>
                <p:cNvPr id="63" name="TextBox 62">
                  <a:extLst>
                    <a:ext uri="{FF2B5EF4-FFF2-40B4-BE49-F238E27FC236}">
                      <a16:creationId xmlns:a16="http://schemas.microsoft.com/office/drawing/2014/main" id="{3D3CFC51-9341-0C33-A220-E9A90116D9C8}"/>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64" name="TextBox 63">
                  <a:extLst>
                    <a:ext uri="{FF2B5EF4-FFF2-40B4-BE49-F238E27FC236}">
                      <a16:creationId xmlns:a16="http://schemas.microsoft.com/office/drawing/2014/main" id="{79D91F1B-8F48-2EC9-4E1C-4A9775AE5A87}"/>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45" name="Group 44">
              <a:extLst>
                <a:ext uri="{FF2B5EF4-FFF2-40B4-BE49-F238E27FC236}">
                  <a16:creationId xmlns:a16="http://schemas.microsoft.com/office/drawing/2014/main" id="{1A53B7D1-527E-F3CE-00F3-342C1772C28A}"/>
                </a:ext>
              </a:extLst>
            </p:cNvPr>
            <p:cNvGrpSpPr/>
            <p:nvPr/>
          </p:nvGrpSpPr>
          <p:grpSpPr>
            <a:xfrm>
              <a:off x="2765925" y="16439651"/>
              <a:ext cx="1438803" cy="1440000"/>
              <a:chOff x="1343692" y="15274783"/>
              <a:chExt cx="1438803" cy="1440000"/>
            </a:xfrm>
          </p:grpSpPr>
          <p:sp>
            <p:nvSpPr>
              <p:cNvPr id="59" name="Oval 58">
                <a:extLst>
                  <a:ext uri="{FF2B5EF4-FFF2-40B4-BE49-F238E27FC236}">
                    <a16:creationId xmlns:a16="http://schemas.microsoft.com/office/drawing/2014/main" id="{3155630F-64D4-1C3C-3BCE-9FAED3643D20}"/>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60" name="TextBox 59">
                <a:extLst>
                  <a:ext uri="{FF2B5EF4-FFF2-40B4-BE49-F238E27FC236}">
                    <a16:creationId xmlns:a16="http://schemas.microsoft.com/office/drawing/2014/main" id="{996CC85E-FABB-7868-C448-FE1E8798A8E0}"/>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46" name="Group 45">
              <a:extLst>
                <a:ext uri="{FF2B5EF4-FFF2-40B4-BE49-F238E27FC236}">
                  <a16:creationId xmlns:a16="http://schemas.microsoft.com/office/drawing/2014/main" id="{D10FC159-4FB6-421E-80C5-B718274ED16F}"/>
                </a:ext>
              </a:extLst>
            </p:cNvPr>
            <p:cNvGrpSpPr/>
            <p:nvPr/>
          </p:nvGrpSpPr>
          <p:grpSpPr>
            <a:xfrm>
              <a:off x="2765925" y="20719871"/>
              <a:ext cx="1438803" cy="1440000"/>
              <a:chOff x="1323830" y="19338728"/>
              <a:chExt cx="1438803" cy="1440000"/>
            </a:xfrm>
          </p:grpSpPr>
          <p:sp>
            <p:nvSpPr>
              <p:cNvPr id="55" name="Oval 54">
                <a:extLst>
                  <a:ext uri="{FF2B5EF4-FFF2-40B4-BE49-F238E27FC236}">
                    <a16:creationId xmlns:a16="http://schemas.microsoft.com/office/drawing/2014/main" id="{54663586-3256-F6F2-AEAF-EFDB6A3EB64E}"/>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56" name="Group 55">
                <a:extLst>
                  <a:ext uri="{FF2B5EF4-FFF2-40B4-BE49-F238E27FC236}">
                    <a16:creationId xmlns:a16="http://schemas.microsoft.com/office/drawing/2014/main" id="{9D15A381-F6EF-CB7F-AB5A-7D0E11041101}"/>
                  </a:ext>
                </a:extLst>
              </p:cNvPr>
              <p:cNvGrpSpPr/>
              <p:nvPr/>
            </p:nvGrpSpPr>
            <p:grpSpPr>
              <a:xfrm>
                <a:off x="1553273" y="19713741"/>
                <a:ext cx="1121100" cy="776939"/>
                <a:chOff x="1553273" y="19713741"/>
                <a:chExt cx="1121100" cy="776939"/>
              </a:xfrm>
            </p:grpSpPr>
            <p:sp>
              <p:nvSpPr>
                <p:cNvPr id="57" name="TextBox 56">
                  <a:extLst>
                    <a:ext uri="{FF2B5EF4-FFF2-40B4-BE49-F238E27FC236}">
                      <a16:creationId xmlns:a16="http://schemas.microsoft.com/office/drawing/2014/main" id="{4BDFDAF7-DA13-3C44-6C07-2559AEF2D566}"/>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58" name="TextBox 57">
                  <a:extLst>
                    <a:ext uri="{FF2B5EF4-FFF2-40B4-BE49-F238E27FC236}">
                      <a16:creationId xmlns:a16="http://schemas.microsoft.com/office/drawing/2014/main" id="{1A5E0FDC-2E04-D130-080F-953B9A362C03}"/>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47" name="Group 46">
              <a:extLst>
                <a:ext uri="{FF2B5EF4-FFF2-40B4-BE49-F238E27FC236}">
                  <a16:creationId xmlns:a16="http://schemas.microsoft.com/office/drawing/2014/main" id="{535B6982-4060-512B-66D4-F18E90CB0F20}"/>
                </a:ext>
              </a:extLst>
            </p:cNvPr>
            <p:cNvGrpSpPr/>
            <p:nvPr/>
          </p:nvGrpSpPr>
          <p:grpSpPr>
            <a:xfrm>
              <a:off x="2748737" y="25015983"/>
              <a:ext cx="1473178" cy="1440000"/>
              <a:chOff x="4495001" y="15293089"/>
              <a:chExt cx="1473178" cy="1440000"/>
            </a:xfrm>
          </p:grpSpPr>
          <p:sp>
            <p:nvSpPr>
              <p:cNvPr id="51" name="Oval 50">
                <a:extLst>
                  <a:ext uri="{FF2B5EF4-FFF2-40B4-BE49-F238E27FC236}">
                    <a16:creationId xmlns:a16="http://schemas.microsoft.com/office/drawing/2014/main" id="{B13503AE-AD91-65A0-2F0E-3474BDA0D312}"/>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52" name="Group 51">
                <a:extLst>
                  <a:ext uri="{FF2B5EF4-FFF2-40B4-BE49-F238E27FC236}">
                    <a16:creationId xmlns:a16="http://schemas.microsoft.com/office/drawing/2014/main" id="{1551E7F4-4D7D-37B8-8C26-A942BB64BF9A}"/>
                  </a:ext>
                </a:extLst>
              </p:cNvPr>
              <p:cNvGrpSpPr/>
              <p:nvPr/>
            </p:nvGrpSpPr>
            <p:grpSpPr>
              <a:xfrm>
                <a:off x="4847079" y="15662851"/>
                <a:ext cx="1121100" cy="776940"/>
                <a:chOff x="4847079" y="15662851"/>
                <a:chExt cx="1121100" cy="776940"/>
              </a:xfrm>
            </p:grpSpPr>
            <p:sp>
              <p:nvSpPr>
                <p:cNvPr id="53" name="TextBox 52">
                  <a:extLst>
                    <a:ext uri="{FF2B5EF4-FFF2-40B4-BE49-F238E27FC236}">
                      <a16:creationId xmlns:a16="http://schemas.microsoft.com/office/drawing/2014/main" id="{457600A0-7DAC-2441-7BB4-14EACA463357}"/>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54" name="TextBox 53">
                  <a:extLst>
                    <a:ext uri="{FF2B5EF4-FFF2-40B4-BE49-F238E27FC236}">
                      <a16:creationId xmlns:a16="http://schemas.microsoft.com/office/drawing/2014/main" id="{69DA6C5A-D5E6-DCDF-D823-AE0CC6DF6B8B}"/>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48" name="Group 47">
              <a:extLst>
                <a:ext uri="{FF2B5EF4-FFF2-40B4-BE49-F238E27FC236}">
                  <a16:creationId xmlns:a16="http://schemas.microsoft.com/office/drawing/2014/main" id="{927CA159-6306-DE25-31AD-813E3FD77B7D}"/>
                </a:ext>
              </a:extLst>
            </p:cNvPr>
            <p:cNvGrpSpPr/>
            <p:nvPr/>
          </p:nvGrpSpPr>
          <p:grpSpPr>
            <a:xfrm>
              <a:off x="2737963" y="29278792"/>
              <a:ext cx="1494727" cy="1440000"/>
              <a:chOff x="4505498" y="19357033"/>
              <a:chExt cx="1494727" cy="1440000"/>
            </a:xfrm>
          </p:grpSpPr>
          <p:sp>
            <p:nvSpPr>
              <p:cNvPr id="49" name="Oval 48">
                <a:extLst>
                  <a:ext uri="{FF2B5EF4-FFF2-40B4-BE49-F238E27FC236}">
                    <a16:creationId xmlns:a16="http://schemas.microsoft.com/office/drawing/2014/main" id="{3D7ADA88-8994-3BC1-ECF4-2B7BDB06E7F3}"/>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50" name="TextBox 49">
                <a:extLst>
                  <a:ext uri="{FF2B5EF4-FFF2-40B4-BE49-F238E27FC236}">
                    <a16:creationId xmlns:a16="http://schemas.microsoft.com/office/drawing/2014/main" id="{385739A1-95DD-E098-457A-AFBB59D2C309}"/>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sp>
        <p:nvSpPr>
          <p:cNvPr id="70" name="Rectangle 69">
            <a:extLst>
              <a:ext uri="{FF2B5EF4-FFF2-40B4-BE49-F238E27FC236}">
                <a16:creationId xmlns:a16="http://schemas.microsoft.com/office/drawing/2014/main" id="{EAE7F272-25BA-50A6-74EB-C54521709B6B}"/>
              </a:ext>
            </a:extLst>
          </p:cNvPr>
          <p:cNvSpPr/>
          <p:nvPr/>
        </p:nvSpPr>
        <p:spPr>
          <a:xfrm>
            <a:off x="5772033" y="1246908"/>
            <a:ext cx="54000" cy="4835236"/>
          </a:xfrm>
          <a:prstGeom prst="rect">
            <a:avLst/>
          </a:prstGeom>
          <a:solidFill>
            <a:srgbClr val="21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CDBE0FB-77DA-6266-D6D1-45C53DD54758}"/>
              </a:ext>
            </a:extLst>
          </p:cNvPr>
          <p:cNvSpPr/>
          <p:nvPr/>
        </p:nvSpPr>
        <p:spPr>
          <a:xfrm>
            <a:off x="5777344" y="6026725"/>
            <a:ext cx="54000" cy="4835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6D704A1-A149-FED5-5D7C-8116C6D63EA0}"/>
              </a:ext>
            </a:extLst>
          </p:cNvPr>
          <p:cNvSpPr/>
          <p:nvPr/>
        </p:nvSpPr>
        <p:spPr>
          <a:xfrm>
            <a:off x="5777344" y="-3491342"/>
            <a:ext cx="54000" cy="4835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23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8DE4EA-8F66-FADC-C04A-F2F6F73598DD}"/>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3"/>
          <a:stretch>
            <a:fillRect/>
          </a:stretch>
        </p:blipFill>
        <p:spPr>
          <a:xfrm>
            <a:off x="1268400" y="1890305"/>
            <a:ext cx="2654300" cy="3594100"/>
          </a:xfrm>
          <a:prstGeom prst="rect">
            <a:avLst/>
          </a:prstGeom>
          <a:effectLst>
            <a:outerShdw blurRad="393700" dist="254000" dir="8880000" sx="99000" sy="99000" algn="ctr" rotWithShape="0">
              <a:schemeClr val="bg1">
                <a:lumMod val="85000"/>
                <a:alpha val="26987"/>
              </a:schemeClr>
            </a:outerShdw>
          </a:effectLst>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stretch>
            <a:fillRect/>
          </a:stretch>
        </p:blipFill>
        <p:spPr>
          <a:xfrm>
            <a:off x="4295267" y="2571528"/>
            <a:ext cx="1648112" cy="2231654"/>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stretch>
            <a:fillRect/>
          </a:stretch>
        </p:blipFill>
        <p:spPr>
          <a:xfrm>
            <a:off x="6316462" y="2571528"/>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87000"/>
                    </a14:imgEffect>
                  </a14:imgLayer>
                </a14:imgProps>
              </a:ext>
            </a:extLst>
          </a:blip>
          <a:srcRect/>
          <a:stretch/>
        </p:blipFill>
        <p:spPr>
          <a:xfrm>
            <a:off x="8337656" y="2571528"/>
            <a:ext cx="1648112" cy="2231654"/>
          </a:xfrm>
          <a:prstGeom prst="rect">
            <a:avLst/>
          </a:prstGeom>
        </p:spPr>
      </p:pic>
      <p:grpSp>
        <p:nvGrpSpPr>
          <p:cNvPr id="22" name="Group 21">
            <a:extLst>
              <a:ext uri="{FF2B5EF4-FFF2-40B4-BE49-F238E27FC236}">
                <a16:creationId xmlns:a16="http://schemas.microsoft.com/office/drawing/2014/main" id="{286EEA31-6AA6-E050-597D-C7472D4E7EF3}"/>
              </a:ext>
            </a:extLst>
          </p:cNvPr>
          <p:cNvGrpSpPr/>
          <p:nvPr/>
        </p:nvGrpSpPr>
        <p:grpSpPr>
          <a:xfrm>
            <a:off x="5486599" y="6267228"/>
            <a:ext cx="1208822" cy="223614"/>
            <a:chOff x="5486599" y="6267228"/>
            <a:chExt cx="1208822" cy="223614"/>
          </a:xfrm>
        </p:grpSpPr>
        <p:sp>
          <p:nvSpPr>
            <p:cNvPr id="18" name="Freeform 17">
              <a:extLst>
                <a:ext uri="{FF2B5EF4-FFF2-40B4-BE49-F238E27FC236}">
                  <a16:creationId xmlns:a16="http://schemas.microsoft.com/office/drawing/2014/main" id="{E1BF28E9-D854-6538-95AA-BE72235E1766}"/>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303EEE4F-38DB-A431-7AB1-38E081D3C44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0CFFD956-A2E6-74D7-3B63-06A7DFF8A207}"/>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DE52266-5FA6-A0E5-9E1E-AC0E080F2A45}"/>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Oval 22">
            <a:extLst>
              <a:ext uri="{FF2B5EF4-FFF2-40B4-BE49-F238E27FC236}">
                <a16:creationId xmlns:a16="http://schemas.microsoft.com/office/drawing/2014/main" id="{B8481F4B-2EAA-5B32-983E-47C3DB03BA9B}"/>
              </a:ext>
            </a:extLst>
          </p:cNvPr>
          <p:cNvSpPr/>
          <p:nvPr/>
        </p:nvSpPr>
        <p:spPr>
          <a:xfrm>
            <a:off x="5502275"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43041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943C9180-185A-ADA2-B3E8-A8C7930DB1CD}"/>
              </a:ext>
            </a:extLst>
          </p:cNvPr>
          <p:cNvSpPr/>
          <p:nvPr/>
        </p:nvSpPr>
        <p:spPr>
          <a:xfrm>
            <a:off x="0" y="0"/>
            <a:ext cx="12192000" cy="1948070"/>
          </a:xfrm>
          <a:prstGeom prst="rect">
            <a:avLst/>
          </a:prstGeom>
          <a:solidFill>
            <a:schemeClr val="accent6">
              <a:lumMod val="60000"/>
              <a:lumOff val="40000"/>
              <a:alpha val="183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01AEF69-9519-E36A-E5F2-6DF18E1F8773}"/>
              </a:ext>
            </a:extLst>
          </p:cNvPr>
          <p:cNvGrpSpPr/>
          <p:nvPr/>
        </p:nvGrpSpPr>
        <p:grpSpPr>
          <a:xfrm rot="177632">
            <a:off x="-3704166" y="1621233"/>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grpSp>
        <p:nvGrpSpPr>
          <p:cNvPr id="88" name="Group 87">
            <a:extLst>
              <a:ext uri="{FF2B5EF4-FFF2-40B4-BE49-F238E27FC236}">
                <a16:creationId xmlns:a16="http://schemas.microsoft.com/office/drawing/2014/main" id="{2D9CFCDC-3F33-673E-C4E9-F20EB7388A7B}"/>
              </a:ext>
            </a:extLst>
          </p:cNvPr>
          <p:cNvGrpSpPr/>
          <p:nvPr/>
        </p:nvGrpSpPr>
        <p:grpSpPr>
          <a:xfrm>
            <a:off x="1139686" y="537016"/>
            <a:ext cx="4417195" cy="1201488"/>
            <a:chOff x="572660" y="735799"/>
            <a:chExt cx="4417195" cy="1201488"/>
          </a:xfrm>
        </p:grpSpPr>
        <p:sp>
          <p:nvSpPr>
            <p:cNvPr id="79" name="TextBox 78">
              <a:extLst>
                <a:ext uri="{FF2B5EF4-FFF2-40B4-BE49-F238E27FC236}">
                  <a16:creationId xmlns:a16="http://schemas.microsoft.com/office/drawing/2014/main" id="{C88B6807-58C2-8865-B82C-FECA6C19BAF6}"/>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80" name="TextBox 79">
              <a:extLst>
                <a:ext uri="{FF2B5EF4-FFF2-40B4-BE49-F238E27FC236}">
                  <a16:creationId xmlns:a16="http://schemas.microsoft.com/office/drawing/2014/main" id="{32A1C095-BA86-B54C-4FCB-58D23875CF20}"/>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81" name="Group 80">
              <a:extLst>
                <a:ext uri="{FF2B5EF4-FFF2-40B4-BE49-F238E27FC236}">
                  <a16:creationId xmlns:a16="http://schemas.microsoft.com/office/drawing/2014/main" id="{761E125F-6C9D-9E9F-9962-565873FF76AC}"/>
                </a:ext>
              </a:extLst>
            </p:cNvPr>
            <p:cNvGrpSpPr/>
            <p:nvPr/>
          </p:nvGrpSpPr>
          <p:grpSpPr>
            <a:xfrm>
              <a:off x="688673" y="1770564"/>
              <a:ext cx="1915042" cy="166723"/>
              <a:chOff x="657676" y="1739568"/>
              <a:chExt cx="1765572" cy="0"/>
            </a:xfrm>
          </p:grpSpPr>
          <p:cxnSp>
            <p:nvCxnSpPr>
              <p:cNvPr id="82" name="Straight Connector 81">
                <a:extLst>
                  <a:ext uri="{FF2B5EF4-FFF2-40B4-BE49-F238E27FC236}">
                    <a16:creationId xmlns:a16="http://schemas.microsoft.com/office/drawing/2014/main" id="{C76BFD3C-D8BA-BE10-7C32-F19A3E4A51D3}"/>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363C75C-E90D-D831-1A1D-B0F7A7F2E451}"/>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6E6604E-E64C-CF95-7E5B-4D7CD12CCDC8}"/>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85773235-5D96-EBF6-BC97-E5E9717278B6}"/>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87" name="TextBox 86">
            <a:extLst>
              <a:ext uri="{FF2B5EF4-FFF2-40B4-BE49-F238E27FC236}">
                <a16:creationId xmlns:a16="http://schemas.microsoft.com/office/drawing/2014/main" id="{F6512F4A-5B39-0BCC-05A3-09D1F00F25B1}"/>
              </a:ext>
            </a:extLst>
          </p:cNvPr>
          <p:cNvSpPr txBox="1"/>
          <p:nvPr/>
        </p:nvSpPr>
        <p:spPr>
          <a:xfrm>
            <a:off x="1139686" y="2456096"/>
            <a:ext cx="4784036"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Accuracy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latin typeface="Avenir Next" panose="020B0503020202020204" pitchFamily="34" charset="0"/>
              </a:rPr>
              <a:t>Accuracy provides a detailed summary of the information conveyed by the confusion matrix. It is computed by dividing the sum of true positives and true negatives by the total number of observations, offering a measure of the fitted model's overall correctness. It is measures as follows .</a:t>
            </a: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B8E6AEA-DE76-1404-8264-96B78DE196B2}"/>
                  </a:ext>
                </a:extLst>
              </p:cNvPr>
              <p:cNvSpPr txBox="1"/>
              <p:nvPr/>
            </p:nvSpPr>
            <p:spPr>
              <a:xfrm>
                <a:off x="1139686" y="4756195"/>
                <a:ext cx="33960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95" name="TextBox 94">
                <a:extLst>
                  <a:ext uri="{FF2B5EF4-FFF2-40B4-BE49-F238E27FC236}">
                    <a16:creationId xmlns:a16="http://schemas.microsoft.com/office/drawing/2014/main" id="{BB8E6AEA-DE76-1404-8264-96B78DE196B2}"/>
                  </a:ext>
                </a:extLst>
              </p:cNvPr>
              <p:cNvSpPr txBox="1">
                <a:spLocks noRot="1" noChangeAspect="1" noMove="1" noResize="1" noEditPoints="1" noAdjustHandles="1" noChangeArrowheads="1" noChangeShapeType="1" noTextEdit="1"/>
              </p:cNvSpPr>
              <p:nvPr/>
            </p:nvSpPr>
            <p:spPr>
              <a:xfrm>
                <a:off x="1139686" y="4756195"/>
                <a:ext cx="3396058" cy="523157"/>
              </a:xfrm>
              <a:prstGeom prst="rect">
                <a:avLst/>
              </a:prstGeom>
              <a:blipFill>
                <a:blip r:embed="rId3"/>
                <a:stretch>
                  <a:fillRect l="-1859" t="-2381" r="-743" b="-11905"/>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722AB759-A2D4-F670-4EBB-9D1D4981F16F}"/>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04554F9-8DB6-8715-8127-43749D16CEB5}"/>
                  </a:ext>
                </a:extLst>
              </p:cNvPr>
              <p:cNvSpPr txBox="1"/>
              <p:nvPr/>
            </p:nvSpPr>
            <p:spPr>
              <a:xfrm>
                <a:off x="1017307" y="5825472"/>
                <a:ext cx="5281061"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2308+18</m:t>
                          </m:r>
                        </m:num>
                        <m:den>
                          <m:r>
                            <a:rPr lang="en-US" b="0" i="1" smtClean="0">
                              <a:latin typeface="Cambria Math" panose="02040503050406030204" pitchFamily="18" charset="0"/>
                            </a:rPr>
                            <m:t>2308+411+18+6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2326</m:t>
                          </m:r>
                        </m:num>
                        <m:den>
                          <m:r>
                            <a:rPr lang="en-US" b="0" i="1" smtClean="0">
                              <a:latin typeface="Cambria Math" panose="02040503050406030204" pitchFamily="18" charset="0"/>
                            </a:rPr>
                            <m:t>2743</m:t>
                          </m:r>
                        </m:den>
                      </m:f>
                      <m:r>
                        <a:rPr lang="en-US" b="0" i="1" smtClean="0">
                          <a:latin typeface="Cambria Math" panose="02040503050406030204" pitchFamily="18" charset="0"/>
                        </a:rPr>
                        <m:t>=0.8479</m:t>
                      </m:r>
                    </m:oMath>
                  </m:oMathPara>
                </a14:m>
                <a:endParaRPr lang="en-US" dirty="0"/>
              </a:p>
            </p:txBody>
          </p:sp>
        </mc:Choice>
        <mc:Fallback xmlns="">
          <p:sp>
            <p:nvSpPr>
              <p:cNvPr id="98" name="TextBox 97">
                <a:extLst>
                  <a:ext uri="{FF2B5EF4-FFF2-40B4-BE49-F238E27FC236}">
                    <a16:creationId xmlns:a16="http://schemas.microsoft.com/office/drawing/2014/main" id="{004554F9-8DB6-8715-8127-43749D16CEB5}"/>
                  </a:ext>
                </a:extLst>
              </p:cNvPr>
              <p:cNvSpPr txBox="1">
                <a:spLocks noRot="1" noChangeAspect="1" noMove="1" noResize="1" noEditPoints="1" noAdjustHandles="1" noChangeArrowheads="1" noChangeShapeType="1" noTextEdit="1"/>
              </p:cNvSpPr>
              <p:nvPr/>
            </p:nvSpPr>
            <p:spPr>
              <a:xfrm>
                <a:off x="1017307" y="5825472"/>
                <a:ext cx="5281061" cy="525016"/>
              </a:xfrm>
              <a:prstGeom prst="rect">
                <a:avLst/>
              </a:prstGeom>
              <a:blipFill>
                <a:blip r:embed="rId4"/>
                <a:stretch>
                  <a:fillRect l="-1202" t="-4651" r="-721" b="-9302"/>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FFB4A193-8EF0-829F-AA12-7D9748B4415C}"/>
              </a:ext>
            </a:extLst>
          </p:cNvPr>
          <p:cNvSpPr txBox="1"/>
          <p:nvPr/>
        </p:nvSpPr>
        <p:spPr>
          <a:xfrm>
            <a:off x="1066799" y="5404338"/>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100" name="TextBox 99">
            <a:extLst>
              <a:ext uri="{FF2B5EF4-FFF2-40B4-BE49-F238E27FC236}">
                <a16:creationId xmlns:a16="http://schemas.microsoft.com/office/drawing/2014/main" id="{141B1B4B-D8CB-B46E-BAEF-DE889EF26B46}"/>
              </a:ext>
            </a:extLst>
          </p:cNvPr>
          <p:cNvSpPr txBox="1"/>
          <p:nvPr/>
        </p:nvSpPr>
        <p:spPr>
          <a:xfrm>
            <a:off x="6693876" y="5615355"/>
            <a:ext cx="3856893" cy="923330"/>
          </a:xfrm>
          <a:prstGeom prst="rect">
            <a:avLst/>
          </a:prstGeom>
          <a:noFill/>
        </p:spPr>
        <p:txBody>
          <a:bodyPr wrap="square" rtlCol="0">
            <a:spAutoFit/>
          </a:bodyPr>
          <a:lstStyle/>
          <a:p>
            <a:r>
              <a:rPr lang="en-US" dirty="0">
                <a:latin typeface="Avenir Book" panose="02000503020000020003" pitchFamily="2" charset="0"/>
              </a:rPr>
              <a:t>This model can classify and predict the Cardiovascular Disease with 84.79 % Accuracy</a:t>
            </a:r>
          </a:p>
        </p:txBody>
      </p:sp>
      <p:sp>
        <p:nvSpPr>
          <p:cNvPr id="101" name="TextBox 100">
            <a:extLst>
              <a:ext uri="{FF2B5EF4-FFF2-40B4-BE49-F238E27FC236}">
                <a16:creationId xmlns:a16="http://schemas.microsoft.com/office/drawing/2014/main" id="{7D772FBF-4C23-AF0E-A490-FCE77583B980}"/>
              </a:ext>
            </a:extLst>
          </p:cNvPr>
          <p:cNvSpPr txBox="1"/>
          <p:nvPr/>
        </p:nvSpPr>
        <p:spPr>
          <a:xfrm>
            <a:off x="6693876" y="533400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102" name="Rectangle 101">
            <a:extLst>
              <a:ext uri="{FF2B5EF4-FFF2-40B4-BE49-F238E27FC236}">
                <a16:creationId xmlns:a16="http://schemas.microsoft.com/office/drawing/2014/main" id="{5D00BA4E-2255-D0C6-311F-D981EEE70166}"/>
              </a:ext>
            </a:extLst>
          </p:cNvPr>
          <p:cNvSpPr/>
          <p:nvPr/>
        </p:nvSpPr>
        <p:spPr>
          <a:xfrm>
            <a:off x="6283570" y="2215661"/>
            <a:ext cx="36000" cy="447821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descr="A table with text and images&#10;&#10;Description automatically generated with medium confidence">
            <a:extLst>
              <a:ext uri="{FF2B5EF4-FFF2-40B4-BE49-F238E27FC236}">
                <a16:creationId xmlns:a16="http://schemas.microsoft.com/office/drawing/2014/main" id="{8E5B6C6B-9665-7521-79EF-77E1F99F4DC5}"/>
              </a:ext>
            </a:extLst>
          </p:cNvPr>
          <p:cNvPicPr>
            <a:picLocks noChangeAspect="1"/>
          </p:cNvPicPr>
          <p:nvPr/>
        </p:nvPicPr>
        <p:blipFill rotWithShape="1">
          <a:blip r:embed="rId5"/>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329595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17422652">
            <a:off x="-3717418" y="1792637"/>
            <a:ext cx="4704890" cy="4671257"/>
            <a:chOff x="-3637904" y="890124"/>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8" y="873308"/>
              <a:ext cx="4671257" cy="4704890"/>
              <a:chOff x="3687343" y="1149433"/>
              <a:chExt cx="4671257" cy="4704889"/>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3"/>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3"/>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29"/>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2"/>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3"/>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4CF55217-329A-4134-E6DF-A7548EFEBDE0}"/>
              </a:ext>
            </a:extLst>
          </p:cNvPr>
          <p:cNvSpPr/>
          <p:nvPr/>
        </p:nvSpPr>
        <p:spPr>
          <a:xfrm>
            <a:off x="0" y="0"/>
            <a:ext cx="12192000" cy="194807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D7027F4-4A17-B718-6D69-3D46A153D5AD}"/>
              </a:ext>
            </a:extLst>
          </p:cNvPr>
          <p:cNvGrpSpPr/>
          <p:nvPr/>
        </p:nvGrpSpPr>
        <p:grpSpPr>
          <a:xfrm>
            <a:off x="1139686" y="537016"/>
            <a:ext cx="4417195" cy="1201488"/>
            <a:chOff x="572660" y="735799"/>
            <a:chExt cx="4417195" cy="1201488"/>
          </a:xfrm>
        </p:grpSpPr>
        <p:sp>
          <p:nvSpPr>
            <p:cNvPr id="4" name="TextBox 3">
              <a:extLst>
                <a:ext uri="{FF2B5EF4-FFF2-40B4-BE49-F238E27FC236}">
                  <a16:creationId xmlns:a16="http://schemas.microsoft.com/office/drawing/2014/main" id="{AC727C4F-5DB5-910E-2A4E-8304DF663760}"/>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5" name="TextBox 4">
              <a:extLst>
                <a:ext uri="{FF2B5EF4-FFF2-40B4-BE49-F238E27FC236}">
                  <a16:creationId xmlns:a16="http://schemas.microsoft.com/office/drawing/2014/main" id="{F04C5D86-66C1-31B9-13B8-BC3A8AC93F9B}"/>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6" name="Group 5">
              <a:extLst>
                <a:ext uri="{FF2B5EF4-FFF2-40B4-BE49-F238E27FC236}">
                  <a16:creationId xmlns:a16="http://schemas.microsoft.com/office/drawing/2014/main" id="{315C906C-3C5E-682C-D4D5-DD79AA8B4AAC}"/>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7E9F71D2-9C32-511E-EF76-1E314E82F719}"/>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733F1A-585E-97C5-3931-F336A5759C8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00E2731-6026-2A5D-7862-C92BD47A1A9D}"/>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CD73F36-4E07-7D83-E660-689B7F01FB00}"/>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11" name="TextBox 10">
            <a:extLst>
              <a:ext uri="{FF2B5EF4-FFF2-40B4-BE49-F238E27FC236}">
                <a16:creationId xmlns:a16="http://schemas.microsoft.com/office/drawing/2014/main" id="{37C42C06-2F5A-47E5-C54F-FEB41506DD4A}"/>
              </a:ext>
            </a:extLst>
          </p:cNvPr>
          <p:cNvSpPr txBox="1"/>
          <p:nvPr/>
        </p:nvSpPr>
        <p:spPr>
          <a:xfrm>
            <a:off x="1139686" y="2388003"/>
            <a:ext cx="4784036"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Precision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Precision denotes the accuracy level of a model's positive predictions. It quantifies the proportion of true positive predictions relative to the overall number of positive predictions generated by the model.</a:t>
            </a:r>
            <a:endParaRPr lang="en-IN" b="0" dirty="0">
              <a:effectLst/>
              <a:highlight>
                <a:srgbClr val="FFFFFF"/>
              </a:highlight>
              <a:latin typeface="Avenir Next" panose="020B0503020202020204" pitchFamily="34" charset="0"/>
            </a:endParaRPr>
          </a:p>
          <a:p>
            <a:br>
              <a:rPr lang="en-IN" dirty="0">
                <a:latin typeface="Avenir Next" panose="020B0503020202020204" pitchFamily="34" charset="0"/>
              </a:rPr>
            </a:b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D575A86-BFBF-4DC7-42B1-4C2FCB949952}"/>
                  </a:ext>
                </a:extLst>
              </p:cNvPr>
              <p:cNvSpPr txBox="1"/>
              <p:nvPr/>
            </p:nvSpPr>
            <p:spPr>
              <a:xfrm>
                <a:off x="1139686" y="4688102"/>
                <a:ext cx="223862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12" name="TextBox 11">
                <a:extLst>
                  <a:ext uri="{FF2B5EF4-FFF2-40B4-BE49-F238E27FC236}">
                    <a16:creationId xmlns:a16="http://schemas.microsoft.com/office/drawing/2014/main" id="{0D575A86-BFBF-4DC7-42B1-4C2FCB949952}"/>
                  </a:ext>
                </a:extLst>
              </p:cNvPr>
              <p:cNvSpPr txBox="1">
                <a:spLocks noRot="1" noChangeAspect="1" noMove="1" noResize="1" noEditPoints="1" noAdjustHandles="1" noChangeArrowheads="1" noChangeShapeType="1" noTextEdit="1"/>
              </p:cNvSpPr>
              <p:nvPr/>
            </p:nvSpPr>
            <p:spPr>
              <a:xfrm>
                <a:off x="1139686" y="4688102"/>
                <a:ext cx="2238626" cy="523157"/>
              </a:xfrm>
              <a:prstGeom prst="rect">
                <a:avLst/>
              </a:prstGeom>
              <a:blipFill>
                <a:blip r:embed="rId3"/>
                <a:stretch>
                  <a:fillRect l="-2260" t="-2381" r="-2260" b="-1190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ED4F646-5606-5D3A-97E3-E17E36AE1E70}"/>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9E423BE-78EB-E77F-42ED-9A36814DFB77}"/>
                  </a:ext>
                </a:extLst>
              </p:cNvPr>
              <p:cNvSpPr txBox="1"/>
              <p:nvPr/>
            </p:nvSpPr>
            <p:spPr>
              <a:xfrm>
                <a:off x="1102371" y="5708241"/>
                <a:ext cx="436574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2308+411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2719</m:t>
                          </m:r>
                        </m:den>
                      </m:f>
                      <m:r>
                        <a:rPr lang="en-US" b="0" i="1" smtClean="0">
                          <a:latin typeface="Cambria Math" panose="02040503050406030204" pitchFamily="18" charset="0"/>
                        </a:rPr>
                        <m:t>=0.8488</m:t>
                      </m:r>
                    </m:oMath>
                  </m:oMathPara>
                </a14:m>
                <a:endParaRPr lang="en-US" dirty="0"/>
              </a:p>
            </p:txBody>
          </p:sp>
        </mc:Choice>
        <mc:Fallback xmlns="">
          <p:sp>
            <p:nvSpPr>
              <p:cNvPr id="17" name="TextBox 16">
                <a:extLst>
                  <a:ext uri="{FF2B5EF4-FFF2-40B4-BE49-F238E27FC236}">
                    <a16:creationId xmlns:a16="http://schemas.microsoft.com/office/drawing/2014/main" id="{49E423BE-78EB-E77F-42ED-9A36814DFB77}"/>
                  </a:ext>
                </a:extLst>
              </p:cNvPr>
              <p:cNvSpPr txBox="1">
                <a:spLocks noRot="1" noChangeAspect="1" noMove="1" noResize="1" noEditPoints="1" noAdjustHandles="1" noChangeArrowheads="1" noChangeShapeType="1" noTextEdit="1"/>
              </p:cNvSpPr>
              <p:nvPr/>
            </p:nvSpPr>
            <p:spPr>
              <a:xfrm>
                <a:off x="1102371" y="5708241"/>
                <a:ext cx="4365747" cy="525016"/>
              </a:xfrm>
              <a:prstGeom prst="rect">
                <a:avLst/>
              </a:prstGeom>
              <a:blipFill>
                <a:blip r:embed="rId4"/>
                <a:stretch>
                  <a:fillRect l="-580" t="-4651" r="-870" b="-930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AE28800-6C22-58C8-395C-9DBF08E23D87}"/>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19" name="TextBox 18">
            <a:extLst>
              <a:ext uri="{FF2B5EF4-FFF2-40B4-BE49-F238E27FC236}">
                <a16:creationId xmlns:a16="http://schemas.microsoft.com/office/drawing/2014/main" id="{D083B283-9EC1-37AC-4077-22776736D543}"/>
              </a:ext>
            </a:extLst>
          </p:cNvPr>
          <p:cNvSpPr txBox="1"/>
          <p:nvPr/>
        </p:nvSpPr>
        <p:spPr>
          <a:xfrm>
            <a:off x="6693876" y="5534561"/>
            <a:ext cx="4314093" cy="1323439"/>
          </a:xfrm>
          <a:prstGeom prst="rect">
            <a:avLst/>
          </a:prstGeom>
          <a:noFill/>
        </p:spPr>
        <p:txBody>
          <a:bodyPr wrap="square" rtlCol="0">
            <a:spAutoFit/>
          </a:bodyPr>
          <a:lstStyle/>
          <a:p>
            <a:r>
              <a:rPr lang="en-IN" sz="1600" b="0" i="0" dirty="0">
                <a:solidFill>
                  <a:srgbClr val="0D0D0D"/>
                </a:solidFill>
                <a:effectLst/>
                <a:highlight>
                  <a:srgbClr val="FFFFFF"/>
                </a:highlight>
                <a:latin typeface="Avenir Next" panose="020B0503020202020204" pitchFamily="34" charset="0"/>
              </a:rPr>
              <a:t>Approximately 89.35% of the positive predictions made by the model are correct. In other words, when the model predicts a positive outcome, it is accurate about 84.88% of the time.</a:t>
            </a:r>
            <a:endParaRPr lang="en-US" sz="1600" dirty="0">
              <a:latin typeface="Avenir Next" panose="020B0503020202020204" pitchFamily="34" charset="0"/>
            </a:endParaRPr>
          </a:p>
        </p:txBody>
      </p:sp>
      <p:sp>
        <p:nvSpPr>
          <p:cNvPr id="20" name="TextBox 19">
            <a:extLst>
              <a:ext uri="{FF2B5EF4-FFF2-40B4-BE49-F238E27FC236}">
                <a16:creationId xmlns:a16="http://schemas.microsoft.com/office/drawing/2014/main" id="{6D7F3DA1-BA4D-869E-3F59-E05E477B3E64}"/>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1" name="Rectangle 20">
            <a:extLst>
              <a:ext uri="{FF2B5EF4-FFF2-40B4-BE49-F238E27FC236}">
                <a16:creationId xmlns:a16="http://schemas.microsoft.com/office/drawing/2014/main" id="{CD3602C0-9AE3-CD32-AF21-F54977726161}"/>
              </a:ext>
            </a:extLst>
          </p:cNvPr>
          <p:cNvSpPr/>
          <p:nvPr/>
        </p:nvSpPr>
        <p:spPr>
          <a:xfrm>
            <a:off x="6283570" y="2215661"/>
            <a:ext cx="36000" cy="4478216"/>
          </a:xfrm>
          <a:prstGeom prst="rect">
            <a:avLst/>
          </a:prstGeom>
          <a:solidFill>
            <a:srgbClr val="76AB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table with text and images&#10;&#10;Description automatically generated with medium confidence">
            <a:extLst>
              <a:ext uri="{FF2B5EF4-FFF2-40B4-BE49-F238E27FC236}">
                <a16:creationId xmlns:a16="http://schemas.microsoft.com/office/drawing/2014/main" id="{A5438E56-F295-1DA8-1B13-50A4BE11AB17}"/>
              </a:ext>
            </a:extLst>
          </p:cNvPr>
          <p:cNvPicPr>
            <a:picLocks noChangeAspect="1"/>
          </p:cNvPicPr>
          <p:nvPr/>
        </p:nvPicPr>
        <p:blipFill rotWithShape="1">
          <a:blip r:embed="rId5"/>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125737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13114741">
            <a:off x="-3717418" y="1828275"/>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49709A8E-1C51-4A9C-53F3-3925F7312332}"/>
              </a:ext>
            </a:extLst>
          </p:cNvPr>
          <p:cNvSpPr/>
          <p:nvPr/>
        </p:nvSpPr>
        <p:spPr>
          <a:xfrm>
            <a:off x="0" y="0"/>
            <a:ext cx="12192000" cy="1948070"/>
          </a:xfrm>
          <a:prstGeom prst="rect">
            <a:avLst/>
          </a:prstGeom>
          <a:solidFill>
            <a:schemeClr val="tx2">
              <a:lumMod val="50000"/>
              <a:lumOff val="50000"/>
              <a:alpha val="66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14378F1-B6DA-DB44-0728-00E1A3D4BB66}"/>
              </a:ext>
            </a:extLst>
          </p:cNvPr>
          <p:cNvGrpSpPr/>
          <p:nvPr/>
        </p:nvGrpSpPr>
        <p:grpSpPr>
          <a:xfrm>
            <a:off x="1139686" y="537016"/>
            <a:ext cx="4417195" cy="1201488"/>
            <a:chOff x="572660" y="735799"/>
            <a:chExt cx="4417195" cy="1201488"/>
          </a:xfrm>
        </p:grpSpPr>
        <p:sp>
          <p:nvSpPr>
            <p:cNvPr id="8" name="TextBox 7">
              <a:extLst>
                <a:ext uri="{FF2B5EF4-FFF2-40B4-BE49-F238E27FC236}">
                  <a16:creationId xmlns:a16="http://schemas.microsoft.com/office/drawing/2014/main" id="{427225FA-CF84-D174-6DB3-349161954132}"/>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9" name="TextBox 8">
              <a:extLst>
                <a:ext uri="{FF2B5EF4-FFF2-40B4-BE49-F238E27FC236}">
                  <a16:creationId xmlns:a16="http://schemas.microsoft.com/office/drawing/2014/main" id="{9C813ACB-BC92-7AB4-BB53-BE0016AF6943}"/>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10" name="Group 9">
              <a:extLst>
                <a:ext uri="{FF2B5EF4-FFF2-40B4-BE49-F238E27FC236}">
                  <a16:creationId xmlns:a16="http://schemas.microsoft.com/office/drawing/2014/main" id="{E0606C63-4F2E-88CC-F17A-862593F5C9B7}"/>
                </a:ext>
              </a:extLst>
            </p:cNvPr>
            <p:cNvGrpSpPr/>
            <p:nvPr/>
          </p:nvGrpSpPr>
          <p:grpSpPr>
            <a:xfrm>
              <a:off x="688673" y="1770564"/>
              <a:ext cx="1915042" cy="166723"/>
              <a:chOff x="657676" y="1739568"/>
              <a:chExt cx="1765572" cy="0"/>
            </a:xfrm>
          </p:grpSpPr>
          <p:cxnSp>
            <p:nvCxnSpPr>
              <p:cNvPr id="11" name="Straight Connector 10">
                <a:extLst>
                  <a:ext uri="{FF2B5EF4-FFF2-40B4-BE49-F238E27FC236}">
                    <a16:creationId xmlns:a16="http://schemas.microsoft.com/office/drawing/2014/main" id="{6619869C-605F-2F0F-3A4F-0E174FBE308E}"/>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6A34798-AC3C-5125-559E-0173A5099FAB}"/>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DA568F-8AAC-DD0F-4348-3A76D9F951AF}"/>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569086-564C-126F-706F-62D9D34D6ED4}"/>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B576EE7A-8C23-1F36-09EE-D2F4FE929A56}"/>
              </a:ext>
            </a:extLst>
          </p:cNvPr>
          <p:cNvSpPr txBox="1"/>
          <p:nvPr/>
        </p:nvSpPr>
        <p:spPr>
          <a:xfrm>
            <a:off x="1139686" y="2426913"/>
            <a:ext cx="4784036" cy="2585323"/>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Specificity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Specificity, also referred to as the True Negative Rate, gauges the model's capacity to accurately identify negative instances. It is determined by dividing the number of true negative predictions by the total count of actual negative instances.</a:t>
            </a:r>
            <a:endParaRPr lang="en-IN" b="0" dirty="0">
              <a:effectLst/>
              <a:highlight>
                <a:srgbClr val="FFFFFF"/>
              </a:highlight>
              <a:latin typeface="Avenir Next" panose="020B0503020202020204" pitchFamily="34" charset="0"/>
            </a:endParaRPr>
          </a:p>
          <a:p>
            <a:br>
              <a:rPr lang="en-IN" dirty="0"/>
            </a:b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45BA05-1137-D866-D060-843C1A77DF99}"/>
                  </a:ext>
                </a:extLst>
              </p:cNvPr>
              <p:cNvSpPr txBox="1"/>
              <p:nvPr/>
            </p:nvSpPr>
            <p:spPr>
              <a:xfrm>
                <a:off x="1139686" y="4679511"/>
                <a:ext cx="2424573"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𝑆𝑝𝑒𝑐𝑖𝑓𝑖𝑐𝑖𝑡𝑦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den>
                      </m:f>
                    </m:oMath>
                  </m:oMathPara>
                </a14:m>
                <a:endParaRPr lang="en-US" dirty="0"/>
              </a:p>
            </p:txBody>
          </p:sp>
        </mc:Choice>
        <mc:Fallback xmlns="">
          <p:sp>
            <p:nvSpPr>
              <p:cNvPr id="5" name="TextBox 4">
                <a:extLst>
                  <a:ext uri="{FF2B5EF4-FFF2-40B4-BE49-F238E27FC236}">
                    <a16:creationId xmlns:a16="http://schemas.microsoft.com/office/drawing/2014/main" id="{4645BA05-1137-D866-D060-843C1A77DF99}"/>
                  </a:ext>
                </a:extLst>
              </p:cNvPr>
              <p:cNvSpPr txBox="1">
                <a:spLocks noRot="1" noChangeAspect="1" noMove="1" noResize="1" noEditPoints="1" noAdjustHandles="1" noChangeArrowheads="1" noChangeShapeType="1" noTextEdit="1"/>
              </p:cNvSpPr>
              <p:nvPr/>
            </p:nvSpPr>
            <p:spPr>
              <a:xfrm>
                <a:off x="1139686" y="4679511"/>
                <a:ext cx="2424573" cy="523157"/>
              </a:xfrm>
              <a:prstGeom prst="rect">
                <a:avLst/>
              </a:prstGeom>
              <a:blipFill>
                <a:blip r:embed="rId3"/>
                <a:stretch>
                  <a:fillRect l="-3125" t="-2381" r="-1563" b="-1190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993CFF7-B34B-F8CA-F8AB-356942BB88F0}"/>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642410-5B62-161F-6776-64DC0AE2F7D9}"/>
                  </a:ext>
                </a:extLst>
              </p:cNvPr>
              <p:cNvSpPr txBox="1"/>
              <p:nvPr/>
            </p:nvSpPr>
            <p:spPr>
              <a:xfrm>
                <a:off x="1102371" y="5708241"/>
                <a:ext cx="426956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𝑆𝑝𝑒𝑐𝑖𝑓𝑖𝑐𝑖𝑡𝑦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411+18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429</m:t>
                          </m:r>
                        </m:den>
                      </m:f>
                      <m:r>
                        <a:rPr lang="en-US" b="0" i="1" smtClean="0">
                          <a:latin typeface="Cambria Math" panose="02040503050406030204" pitchFamily="18" charset="0"/>
                        </a:rPr>
                        <m:t>=0.04195</m:t>
                      </m:r>
                    </m:oMath>
                  </m:oMathPara>
                </a14:m>
                <a:endParaRPr lang="en-US" dirty="0"/>
              </a:p>
            </p:txBody>
          </p:sp>
        </mc:Choice>
        <mc:Fallback xmlns="">
          <p:sp>
            <p:nvSpPr>
              <p:cNvPr id="21" name="TextBox 20">
                <a:extLst>
                  <a:ext uri="{FF2B5EF4-FFF2-40B4-BE49-F238E27FC236}">
                    <a16:creationId xmlns:a16="http://schemas.microsoft.com/office/drawing/2014/main" id="{94642410-5B62-161F-6776-64DC0AE2F7D9}"/>
                  </a:ext>
                </a:extLst>
              </p:cNvPr>
              <p:cNvSpPr txBox="1">
                <a:spLocks noRot="1" noChangeAspect="1" noMove="1" noResize="1" noEditPoints="1" noAdjustHandles="1" noChangeArrowheads="1" noChangeShapeType="1" noTextEdit="1"/>
              </p:cNvSpPr>
              <p:nvPr/>
            </p:nvSpPr>
            <p:spPr>
              <a:xfrm>
                <a:off x="1102371" y="5708241"/>
                <a:ext cx="4269567" cy="525016"/>
              </a:xfrm>
              <a:prstGeom prst="rect">
                <a:avLst/>
              </a:prstGeom>
              <a:blipFill>
                <a:blip r:embed="rId4"/>
                <a:stretch>
                  <a:fillRect l="-1484" t="-4651" r="-1187" b="-9302"/>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DDE72D3-171B-5522-ABD6-0A465129D00B}"/>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3" name="TextBox 22">
            <a:extLst>
              <a:ext uri="{FF2B5EF4-FFF2-40B4-BE49-F238E27FC236}">
                <a16:creationId xmlns:a16="http://schemas.microsoft.com/office/drawing/2014/main" id="{ABDD49F6-BD8D-20EA-D7C3-FE666ACCB087}"/>
              </a:ext>
            </a:extLst>
          </p:cNvPr>
          <p:cNvSpPr txBox="1"/>
          <p:nvPr/>
        </p:nvSpPr>
        <p:spPr>
          <a:xfrm>
            <a:off x="6693876" y="5534561"/>
            <a:ext cx="4314093" cy="877163"/>
          </a:xfrm>
          <a:prstGeom prst="rect">
            <a:avLst/>
          </a:prstGeom>
          <a:noFill/>
        </p:spPr>
        <p:txBody>
          <a:bodyPr wrap="square" rtlCol="0">
            <a:spAutoFit/>
          </a:bodyPr>
          <a:lstStyle/>
          <a:p>
            <a:r>
              <a:rPr lang="en-IN" sz="1700" b="0" i="0" dirty="0">
                <a:solidFill>
                  <a:srgbClr val="0D0D0D"/>
                </a:solidFill>
                <a:effectLst/>
                <a:highlight>
                  <a:srgbClr val="FFFFFF"/>
                </a:highlight>
                <a:latin typeface="Avenir Next" panose="020B0503020202020204" pitchFamily="34" charset="0"/>
              </a:rPr>
              <a:t>it means that approximately 4.195% of the true negative cases are correctly identified by the model.</a:t>
            </a:r>
            <a:endParaRPr lang="en-US" sz="1700" dirty="0">
              <a:latin typeface="Avenir Next" panose="020B0503020202020204" pitchFamily="34" charset="0"/>
            </a:endParaRPr>
          </a:p>
        </p:txBody>
      </p:sp>
      <p:sp>
        <p:nvSpPr>
          <p:cNvPr id="24" name="TextBox 23">
            <a:extLst>
              <a:ext uri="{FF2B5EF4-FFF2-40B4-BE49-F238E27FC236}">
                <a16:creationId xmlns:a16="http://schemas.microsoft.com/office/drawing/2014/main" id="{BC0CC32F-6896-482F-42E7-D68A4552BF0D}"/>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5" name="Rectangle 24">
            <a:extLst>
              <a:ext uri="{FF2B5EF4-FFF2-40B4-BE49-F238E27FC236}">
                <a16:creationId xmlns:a16="http://schemas.microsoft.com/office/drawing/2014/main" id="{24338562-8BC9-6940-5DE4-A2ADB87F0068}"/>
              </a:ext>
            </a:extLst>
          </p:cNvPr>
          <p:cNvSpPr/>
          <p:nvPr/>
        </p:nvSpPr>
        <p:spPr>
          <a:xfrm>
            <a:off x="6283570" y="2215661"/>
            <a:ext cx="36000" cy="4478216"/>
          </a:xfrm>
          <a:prstGeom prst="rect">
            <a:avLst/>
          </a:prstGeom>
          <a:solidFill>
            <a:srgbClr val="0B34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table with text and images&#10;&#10;Description automatically generated with medium confidence">
            <a:extLst>
              <a:ext uri="{FF2B5EF4-FFF2-40B4-BE49-F238E27FC236}">
                <a16:creationId xmlns:a16="http://schemas.microsoft.com/office/drawing/2014/main" id="{CD0B885F-A774-0FA6-1813-6CEB60B08961}"/>
              </a:ext>
            </a:extLst>
          </p:cNvPr>
          <p:cNvPicPr>
            <a:picLocks noChangeAspect="1"/>
          </p:cNvPicPr>
          <p:nvPr/>
        </p:nvPicPr>
        <p:blipFill rotWithShape="1">
          <a:blip r:embed="rId5"/>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327225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8939382">
            <a:off x="-3717418" y="1792650"/>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1844280" y="1181484"/>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AC875B08-B8A8-6904-1C12-3F72F6A7BAF0}"/>
              </a:ext>
            </a:extLst>
          </p:cNvPr>
          <p:cNvSpPr/>
          <p:nvPr/>
        </p:nvSpPr>
        <p:spPr>
          <a:xfrm>
            <a:off x="0" y="0"/>
            <a:ext cx="12192000" cy="1948070"/>
          </a:xfrm>
          <a:prstGeom prst="rect">
            <a:avLst/>
          </a:prstGeom>
          <a:solidFill>
            <a:schemeClr val="bg2">
              <a:lumMod val="90000"/>
              <a:alpha val="214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C5F6E5-A4B4-DC0A-8E6E-5091CAFE1A35}"/>
              </a:ext>
            </a:extLst>
          </p:cNvPr>
          <p:cNvGrpSpPr/>
          <p:nvPr/>
        </p:nvGrpSpPr>
        <p:grpSpPr>
          <a:xfrm>
            <a:off x="1139686" y="537016"/>
            <a:ext cx="4417195" cy="1201488"/>
            <a:chOff x="572660" y="735799"/>
            <a:chExt cx="4417195" cy="1201488"/>
          </a:xfrm>
        </p:grpSpPr>
        <p:sp>
          <p:nvSpPr>
            <p:cNvPr id="7" name="TextBox 6">
              <a:extLst>
                <a:ext uri="{FF2B5EF4-FFF2-40B4-BE49-F238E27FC236}">
                  <a16:creationId xmlns:a16="http://schemas.microsoft.com/office/drawing/2014/main" id="{1747BF0F-191F-1A66-EFBC-14A7471F7957}"/>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8" name="TextBox 7">
              <a:extLst>
                <a:ext uri="{FF2B5EF4-FFF2-40B4-BE49-F238E27FC236}">
                  <a16:creationId xmlns:a16="http://schemas.microsoft.com/office/drawing/2014/main" id="{627CF60D-2AEC-CB38-2009-B8912B94D66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9" name="Group 8">
              <a:extLst>
                <a:ext uri="{FF2B5EF4-FFF2-40B4-BE49-F238E27FC236}">
                  <a16:creationId xmlns:a16="http://schemas.microsoft.com/office/drawing/2014/main" id="{4641FF18-A205-7F93-BC24-474C177D1C7F}"/>
                </a:ext>
              </a:extLst>
            </p:cNvPr>
            <p:cNvGrpSpPr/>
            <p:nvPr/>
          </p:nvGrpSpPr>
          <p:grpSpPr>
            <a:xfrm>
              <a:off x="688673" y="1770564"/>
              <a:ext cx="1915042" cy="166723"/>
              <a:chOff x="657676" y="1739568"/>
              <a:chExt cx="1765572" cy="0"/>
            </a:xfrm>
          </p:grpSpPr>
          <p:cxnSp>
            <p:nvCxnSpPr>
              <p:cNvPr id="10" name="Straight Connector 9">
                <a:extLst>
                  <a:ext uri="{FF2B5EF4-FFF2-40B4-BE49-F238E27FC236}">
                    <a16:creationId xmlns:a16="http://schemas.microsoft.com/office/drawing/2014/main" id="{D3F84E65-A97C-7280-CF33-6F134E8BE092}"/>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B227EE-A2A7-5804-A3A4-FC746ADC06FA}"/>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52AE58-9EE9-AB3B-E52C-C1040CB37CF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08D2FA-D416-AD35-66CA-396848F9F19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0E750C27-1931-03DC-D36F-E9F20857C507}"/>
              </a:ext>
            </a:extLst>
          </p:cNvPr>
          <p:cNvSpPr txBox="1"/>
          <p:nvPr/>
        </p:nvSpPr>
        <p:spPr>
          <a:xfrm>
            <a:off x="1139686" y="2436641"/>
            <a:ext cx="4607971"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Sensitivity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Similarly termed as the True Positive Rate or Recall, sensitivity assesses the model's ability to correctly identify positive instances. It is computed by dividing the number of true positive predictions by the total count of actual positive instances</a:t>
            </a:r>
            <a:br>
              <a:rPr lang="en-IN" dirty="0">
                <a:latin typeface="Avenir Next" panose="020B0503020202020204" pitchFamily="34" charset="0"/>
              </a:rPr>
            </a:b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02A6FD-E107-EAC3-89D9-82A4B86AA158}"/>
                  </a:ext>
                </a:extLst>
              </p:cNvPr>
              <p:cNvSpPr txBox="1"/>
              <p:nvPr/>
            </p:nvSpPr>
            <p:spPr>
              <a:xfrm>
                <a:off x="1139686" y="4689239"/>
                <a:ext cx="241495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𝑆𝑒𝑛𝑠𝑖𝑡𝑖𝑣𝑖𝑡𝑦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5" name="TextBox 4">
                <a:extLst>
                  <a:ext uri="{FF2B5EF4-FFF2-40B4-BE49-F238E27FC236}">
                    <a16:creationId xmlns:a16="http://schemas.microsoft.com/office/drawing/2014/main" id="{5402A6FD-E107-EAC3-89D9-82A4B86AA158}"/>
                  </a:ext>
                </a:extLst>
              </p:cNvPr>
              <p:cNvSpPr txBox="1">
                <a:spLocks noRot="1" noChangeAspect="1" noMove="1" noResize="1" noEditPoints="1" noAdjustHandles="1" noChangeArrowheads="1" noChangeShapeType="1" noTextEdit="1"/>
              </p:cNvSpPr>
              <p:nvPr/>
            </p:nvSpPr>
            <p:spPr>
              <a:xfrm>
                <a:off x="1139686" y="4689239"/>
                <a:ext cx="2414956" cy="523157"/>
              </a:xfrm>
              <a:prstGeom prst="rect">
                <a:avLst/>
              </a:prstGeom>
              <a:blipFill>
                <a:blip r:embed="rId3"/>
                <a:stretch>
                  <a:fillRect l="-2618" t="-2381" r="-1571" b="-1190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96AA8F4-4B96-CFDB-00AA-E185C9894624}"/>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D67FB10-9EFB-F84F-E251-3BD9A85981EF}"/>
                  </a:ext>
                </a:extLst>
              </p:cNvPr>
              <p:cNvSpPr txBox="1"/>
              <p:nvPr/>
            </p:nvSpPr>
            <p:spPr>
              <a:xfrm>
                <a:off x="1102371" y="5708241"/>
                <a:ext cx="425994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𝑆𝑒𝑛𝑠𝑖𝑡𝑖𝑣𝑖𝑡𝑦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2308+6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2314</m:t>
                          </m:r>
                        </m:den>
                      </m:f>
                      <m:r>
                        <a:rPr lang="en-US" b="0" i="1" smtClean="0">
                          <a:latin typeface="Cambria Math" panose="02040503050406030204" pitchFamily="18" charset="0"/>
                        </a:rPr>
                        <m:t>=0.9974</m:t>
                      </m:r>
                    </m:oMath>
                  </m:oMathPara>
                </a14:m>
                <a:endParaRPr lang="en-US" dirty="0"/>
              </a:p>
            </p:txBody>
          </p:sp>
        </mc:Choice>
        <mc:Fallback xmlns="">
          <p:sp>
            <p:nvSpPr>
              <p:cNvPr id="19" name="TextBox 18">
                <a:extLst>
                  <a:ext uri="{FF2B5EF4-FFF2-40B4-BE49-F238E27FC236}">
                    <a16:creationId xmlns:a16="http://schemas.microsoft.com/office/drawing/2014/main" id="{AD67FB10-9EFB-F84F-E251-3BD9A85981EF}"/>
                  </a:ext>
                </a:extLst>
              </p:cNvPr>
              <p:cNvSpPr txBox="1">
                <a:spLocks noRot="1" noChangeAspect="1" noMove="1" noResize="1" noEditPoints="1" noAdjustHandles="1" noChangeArrowheads="1" noChangeShapeType="1" noTextEdit="1"/>
              </p:cNvSpPr>
              <p:nvPr/>
            </p:nvSpPr>
            <p:spPr>
              <a:xfrm>
                <a:off x="1102371" y="5708241"/>
                <a:ext cx="4259949" cy="525016"/>
              </a:xfrm>
              <a:prstGeom prst="rect">
                <a:avLst/>
              </a:prstGeom>
              <a:blipFill>
                <a:blip r:embed="rId4"/>
                <a:stretch>
                  <a:fillRect l="-1187" t="-4651" r="-593" b="-930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DB77A8-0B15-4573-CF71-7CE52208682F}"/>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1" name="TextBox 20">
            <a:extLst>
              <a:ext uri="{FF2B5EF4-FFF2-40B4-BE49-F238E27FC236}">
                <a16:creationId xmlns:a16="http://schemas.microsoft.com/office/drawing/2014/main" id="{4539FAAD-5347-51D8-5D60-79C481791915}"/>
              </a:ext>
            </a:extLst>
          </p:cNvPr>
          <p:cNvSpPr txBox="1"/>
          <p:nvPr/>
        </p:nvSpPr>
        <p:spPr>
          <a:xfrm>
            <a:off x="6693876" y="5534561"/>
            <a:ext cx="4314093" cy="877163"/>
          </a:xfrm>
          <a:prstGeom prst="rect">
            <a:avLst/>
          </a:prstGeom>
          <a:noFill/>
        </p:spPr>
        <p:txBody>
          <a:bodyPr wrap="square" rtlCol="0">
            <a:spAutoFit/>
          </a:bodyPr>
          <a:lstStyle/>
          <a:p>
            <a:r>
              <a:rPr lang="en-IN" sz="1700" dirty="0">
                <a:solidFill>
                  <a:srgbClr val="0D0D0D"/>
                </a:solidFill>
                <a:highlight>
                  <a:srgbClr val="FFFFFF"/>
                </a:highlight>
                <a:latin typeface="Avenir Next" panose="020B0503020202020204" pitchFamily="34" charset="0"/>
              </a:rPr>
              <a:t>I</a:t>
            </a:r>
            <a:r>
              <a:rPr lang="en-IN" sz="1700" b="0" i="0" dirty="0">
                <a:solidFill>
                  <a:srgbClr val="0D0D0D"/>
                </a:solidFill>
                <a:effectLst/>
                <a:highlight>
                  <a:srgbClr val="FFFFFF"/>
                </a:highlight>
                <a:latin typeface="Avenir Next" panose="020B0503020202020204" pitchFamily="34" charset="0"/>
              </a:rPr>
              <a:t>t means that approximately 99.74% of the true positive cases are correctly identified by the model.</a:t>
            </a:r>
            <a:endParaRPr lang="en-US" sz="1700" dirty="0">
              <a:latin typeface="Avenir Next" panose="020B0503020202020204" pitchFamily="34" charset="0"/>
            </a:endParaRPr>
          </a:p>
        </p:txBody>
      </p:sp>
      <p:sp>
        <p:nvSpPr>
          <p:cNvPr id="22" name="TextBox 21">
            <a:extLst>
              <a:ext uri="{FF2B5EF4-FFF2-40B4-BE49-F238E27FC236}">
                <a16:creationId xmlns:a16="http://schemas.microsoft.com/office/drawing/2014/main" id="{236DDDF3-426A-5D60-E34A-2913A4E1B91B}"/>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3" name="Rectangle 22">
            <a:extLst>
              <a:ext uri="{FF2B5EF4-FFF2-40B4-BE49-F238E27FC236}">
                <a16:creationId xmlns:a16="http://schemas.microsoft.com/office/drawing/2014/main" id="{73DD65CF-E9BF-64B0-1C8B-F5E50309F7F2}"/>
              </a:ext>
            </a:extLst>
          </p:cNvPr>
          <p:cNvSpPr/>
          <p:nvPr/>
        </p:nvSpPr>
        <p:spPr>
          <a:xfrm>
            <a:off x="6283570" y="2215661"/>
            <a:ext cx="36000" cy="447821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table with text and images&#10;&#10;Description automatically generated with medium confidence">
            <a:extLst>
              <a:ext uri="{FF2B5EF4-FFF2-40B4-BE49-F238E27FC236}">
                <a16:creationId xmlns:a16="http://schemas.microsoft.com/office/drawing/2014/main" id="{EF1B7162-58D0-210B-A8AF-DFF96BECAA85}"/>
              </a:ext>
            </a:extLst>
          </p:cNvPr>
          <p:cNvPicPr>
            <a:picLocks noChangeAspect="1"/>
          </p:cNvPicPr>
          <p:nvPr/>
        </p:nvPicPr>
        <p:blipFill rotWithShape="1">
          <a:blip r:embed="rId5"/>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2717306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4540628">
            <a:off x="-3717418" y="1778767"/>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1918044" y="1148974"/>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770E370B-0EF2-48B0-D9BF-197BB5F60AF4}"/>
              </a:ext>
            </a:extLst>
          </p:cNvPr>
          <p:cNvSpPr/>
          <p:nvPr/>
        </p:nvSpPr>
        <p:spPr>
          <a:xfrm>
            <a:off x="0" y="0"/>
            <a:ext cx="12192000" cy="1948070"/>
          </a:xfrm>
          <a:prstGeom prst="rect">
            <a:avLst/>
          </a:prstGeom>
          <a:solidFill>
            <a:srgbClr val="FF0000">
              <a:alpha val="432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9F4BB65-7A5E-CB88-63BE-83EEA40A0246}"/>
              </a:ext>
            </a:extLst>
          </p:cNvPr>
          <p:cNvGrpSpPr/>
          <p:nvPr/>
        </p:nvGrpSpPr>
        <p:grpSpPr>
          <a:xfrm>
            <a:off x="1139686" y="537016"/>
            <a:ext cx="4417195" cy="1201488"/>
            <a:chOff x="572660" y="735799"/>
            <a:chExt cx="4417195" cy="1201488"/>
          </a:xfrm>
        </p:grpSpPr>
        <p:sp>
          <p:nvSpPr>
            <p:cNvPr id="4" name="TextBox 3">
              <a:extLst>
                <a:ext uri="{FF2B5EF4-FFF2-40B4-BE49-F238E27FC236}">
                  <a16:creationId xmlns:a16="http://schemas.microsoft.com/office/drawing/2014/main" id="{ADC9B1E8-2655-632D-5156-00BE323353E8}"/>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5" name="TextBox 4">
              <a:extLst>
                <a:ext uri="{FF2B5EF4-FFF2-40B4-BE49-F238E27FC236}">
                  <a16:creationId xmlns:a16="http://schemas.microsoft.com/office/drawing/2014/main" id="{6FFD5E03-A0CD-FC2D-FE55-E6ADA0EF508B}"/>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6" name="Group 5">
              <a:extLst>
                <a:ext uri="{FF2B5EF4-FFF2-40B4-BE49-F238E27FC236}">
                  <a16:creationId xmlns:a16="http://schemas.microsoft.com/office/drawing/2014/main" id="{258EFC12-CC3E-4325-BF66-A0266BADE1FB}"/>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E2BC5668-B30A-8553-627A-6746CDD44C81}"/>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CB56EB3-2241-208B-4359-3D1BB49698BA}"/>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DACC2E-3763-9ECC-B84B-A80DC5A89DB3}"/>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7C621BF-CAFB-F3F6-08E2-BF560DBDFFFB}"/>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11" name="TextBox 10">
            <a:extLst>
              <a:ext uri="{FF2B5EF4-FFF2-40B4-BE49-F238E27FC236}">
                <a16:creationId xmlns:a16="http://schemas.microsoft.com/office/drawing/2014/main" id="{80DAADE3-7396-3326-7A9A-E9E47446D47F}"/>
              </a:ext>
            </a:extLst>
          </p:cNvPr>
          <p:cNvSpPr txBox="1"/>
          <p:nvPr/>
        </p:nvSpPr>
        <p:spPr>
          <a:xfrm>
            <a:off x="1139686" y="2456096"/>
            <a:ext cx="4784036" cy="1477328"/>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Avenir Next" panose="020B0503020202020204" pitchFamily="34" charset="0"/>
              </a:rPr>
              <a:t>Misclassification Rate </a:t>
            </a:r>
            <a:r>
              <a:rPr lang="en-IN" sz="1800" b="0" i="0" u="none" strike="noStrike" dirty="0">
                <a:solidFill>
                  <a:srgbClr val="000000"/>
                </a:solidFill>
                <a:effectLst/>
                <a:latin typeface="Avenir Next" panose="020B0503020202020204" pitchFamily="34" charset="0"/>
              </a:rPr>
              <a:t>  </a:t>
            </a:r>
            <a:br>
              <a:rPr lang="en-IN" dirty="0"/>
            </a:br>
            <a:r>
              <a:rPr lang="en-IN" b="0" i="0" dirty="0">
                <a:solidFill>
                  <a:srgbClr val="0D0D0D"/>
                </a:solidFill>
                <a:effectLst/>
                <a:highlight>
                  <a:srgbClr val="FFFFFF"/>
                </a:highlight>
                <a:latin typeface="Söhne"/>
              </a:rPr>
              <a:t>The Misclassification Rate in Logistic Regression is the proportion of wrongly classified observations, indicating how accurately the model predicts outcomes.</a:t>
            </a:r>
            <a:endParaRPr lang="en-IN" sz="1800" b="0" dirty="0">
              <a:effectLst/>
              <a:latin typeface="Avenir Next" panose="020B0503020202020204" pitchFamily="34" charset="0"/>
            </a:endParaRPr>
          </a:p>
        </p:txBody>
      </p:sp>
      <p:pic>
        <p:nvPicPr>
          <p:cNvPr id="13" name="Picture 12" descr="A table with text and numbers&#10;&#10;Description automatically generated with medium confidence">
            <a:extLst>
              <a:ext uri="{FF2B5EF4-FFF2-40B4-BE49-F238E27FC236}">
                <a16:creationId xmlns:a16="http://schemas.microsoft.com/office/drawing/2014/main" id="{B2BC9591-C90E-AA8B-0007-7A72129785D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000"/>
                    </a14:imgEffect>
                    <a14:imgEffect>
                      <a14:brightnessContrast contrast="8000"/>
                    </a14:imgEffect>
                  </a14:imgLayer>
                </a14:imgProps>
              </a:ext>
            </a:extLst>
          </a:blip>
          <a:stretch>
            <a:fillRect/>
          </a:stretch>
        </p:blipFill>
        <p:spPr>
          <a:xfrm>
            <a:off x="6754696" y="2713673"/>
            <a:ext cx="3450557" cy="2551736"/>
          </a:xfrm>
          <a:prstGeom prst="rect">
            <a:avLst/>
          </a:prstGeom>
        </p:spPr>
      </p:pic>
      <p:sp>
        <p:nvSpPr>
          <p:cNvPr id="14" name="TextBox 13">
            <a:extLst>
              <a:ext uri="{FF2B5EF4-FFF2-40B4-BE49-F238E27FC236}">
                <a16:creationId xmlns:a16="http://schemas.microsoft.com/office/drawing/2014/main" id="{4B98F409-2D51-86C3-B807-A748A9748D88}"/>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p:grpSp>
        <p:nvGrpSpPr>
          <p:cNvPr id="17" name="Group 16">
            <a:extLst>
              <a:ext uri="{FF2B5EF4-FFF2-40B4-BE49-F238E27FC236}">
                <a16:creationId xmlns:a16="http://schemas.microsoft.com/office/drawing/2014/main" id="{1523E5EA-CDF7-8301-A69F-E5935074705D}"/>
              </a:ext>
            </a:extLst>
          </p:cNvPr>
          <p:cNvGrpSpPr/>
          <p:nvPr/>
        </p:nvGrpSpPr>
        <p:grpSpPr>
          <a:xfrm>
            <a:off x="1137540" y="3935251"/>
            <a:ext cx="3808415" cy="1667228"/>
            <a:chOff x="1137540" y="4099373"/>
            <a:chExt cx="3808415" cy="16672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E04C7D-C898-F47F-5388-6DB87D56A085}"/>
                    </a:ext>
                  </a:extLst>
                </p:cNvPr>
                <p:cNvSpPr txBox="1"/>
                <p:nvPr/>
              </p:nvSpPr>
              <p:spPr>
                <a:xfrm>
                  <a:off x="1137540" y="4099373"/>
                  <a:ext cx="33960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12" name="TextBox 11">
                  <a:extLst>
                    <a:ext uri="{FF2B5EF4-FFF2-40B4-BE49-F238E27FC236}">
                      <a16:creationId xmlns:a16="http://schemas.microsoft.com/office/drawing/2014/main" id="{D7E04C7D-C898-F47F-5388-6DB87D56A085}"/>
                    </a:ext>
                  </a:extLst>
                </p:cNvPr>
                <p:cNvSpPr txBox="1">
                  <a:spLocks noRot="1" noChangeAspect="1" noMove="1" noResize="1" noEditPoints="1" noAdjustHandles="1" noChangeArrowheads="1" noChangeShapeType="1" noTextEdit="1"/>
                </p:cNvSpPr>
                <p:nvPr/>
              </p:nvSpPr>
              <p:spPr>
                <a:xfrm>
                  <a:off x="1137540" y="4099373"/>
                  <a:ext cx="3396058" cy="523157"/>
                </a:xfrm>
                <a:prstGeom prst="rect">
                  <a:avLst/>
                </a:prstGeom>
                <a:blipFill>
                  <a:blip r:embed="rId5"/>
                  <a:stretch>
                    <a:fillRect l="-1859" t="-2439" r="-743"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8DA2C0-D7E9-BE9D-B821-78C7199BA7A9}"/>
                    </a:ext>
                  </a:extLst>
                </p:cNvPr>
                <p:cNvSpPr txBox="1"/>
                <p:nvPr/>
              </p:nvSpPr>
              <p:spPr>
                <a:xfrm>
                  <a:off x="1137540" y="5243444"/>
                  <a:ext cx="380841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15" name="TextBox 14">
                  <a:extLst>
                    <a:ext uri="{FF2B5EF4-FFF2-40B4-BE49-F238E27FC236}">
                      <a16:creationId xmlns:a16="http://schemas.microsoft.com/office/drawing/2014/main" id="{B58DA2C0-D7E9-BE9D-B821-78C7199BA7A9}"/>
                    </a:ext>
                  </a:extLst>
                </p:cNvPr>
                <p:cNvSpPr txBox="1">
                  <a:spLocks noRot="1" noChangeAspect="1" noMove="1" noResize="1" noEditPoints="1" noAdjustHandles="1" noChangeArrowheads="1" noChangeShapeType="1" noTextEdit="1"/>
                </p:cNvSpPr>
                <p:nvPr/>
              </p:nvSpPr>
              <p:spPr>
                <a:xfrm>
                  <a:off x="1137540" y="5243444"/>
                  <a:ext cx="3808415" cy="523157"/>
                </a:xfrm>
                <a:prstGeom prst="rect">
                  <a:avLst/>
                </a:prstGeom>
                <a:blipFill>
                  <a:blip r:embed="rId6"/>
                  <a:stretch>
                    <a:fillRect t="-2326"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34078D-6008-456B-7547-D2F02E3EF21F}"/>
                    </a:ext>
                  </a:extLst>
                </p:cNvPr>
                <p:cNvSpPr txBox="1"/>
                <p:nvPr/>
              </p:nvSpPr>
              <p:spPr>
                <a:xfrm>
                  <a:off x="1137540" y="4794487"/>
                  <a:ext cx="3012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=1−</m:t>
                        </m:r>
                        <m:r>
                          <a:rPr lang="en-US" b="0" i="1" smtClean="0">
                            <a:latin typeface="Cambria Math" panose="02040503050406030204" pitchFamily="18" charset="0"/>
                          </a:rPr>
                          <m:t>𝐴𝑐𝑐𝑢𝑟𝑎𝑐𝑦</m:t>
                        </m:r>
                      </m:oMath>
                    </m:oMathPara>
                  </a14:m>
                  <a:endParaRPr lang="en-US" dirty="0"/>
                </a:p>
              </p:txBody>
            </p:sp>
          </mc:Choice>
          <mc:Fallback xmlns="">
            <p:sp>
              <p:nvSpPr>
                <p:cNvPr id="16" name="TextBox 15">
                  <a:extLst>
                    <a:ext uri="{FF2B5EF4-FFF2-40B4-BE49-F238E27FC236}">
                      <a16:creationId xmlns:a16="http://schemas.microsoft.com/office/drawing/2014/main" id="{CB34078D-6008-456B-7547-D2F02E3EF21F}"/>
                    </a:ext>
                  </a:extLst>
                </p:cNvPr>
                <p:cNvSpPr txBox="1">
                  <a:spLocks noRot="1" noChangeAspect="1" noMove="1" noResize="1" noEditPoints="1" noAdjustHandles="1" noChangeArrowheads="1" noChangeShapeType="1" noTextEdit="1"/>
                </p:cNvSpPr>
                <p:nvPr/>
              </p:nvSpPr>
              <p:spPr>
                <a:xfrm>
                  <a:off x="1137540" y="4794487"/>
                  <a:ext cx="3012363" cy="276999"/>
                </a:xfrm>
                <a:prstGeom prst="rect">
                  <a:avLst/>
                </a:prstGeom>
                <a:blipFill>
                  <a:blip r:embed="rId7"/>
                  <a:stretch>
                    <a:fillRect l="-840" t="-8696" r="-2101" b="-391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790016-EF09-2B1A-4A8B-698486FB5906}"/>
                  </a:ext>
                </a:extLst>
              </p:cNvPr>
              <p:cNvSpPr txBox="1"/>
              <p:nvPr/>
            </p:nvSpPr>
            <p:spPr>
              <a:xfrm>
                <a:off x="1043756" y="6154517"/>
                <a:ext cx="4951997"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=1−</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0.8479</m:t>
                    </m:r>
                  </m:oMath>
                </a14:m>
                <a:r>
                  <a:rPr lang="en-US" dirty="0"/>
                  <a:t> = 0.1521</a:t>
                </a:r>
              </a:p>
            </p:txBody>
          </p:sp>
        </mc:Choice>
        <mc:Fallback xmlns="">
          <p:sp>
            <p:nvSpPr>
              <p:cNvPr id="18" name="TextBox 17">
                <a:extLst>
                  <a:ext uri="{FF2B5EF4-FFF2-40B4-BE49-F238E27FC236}">
                    <a16:creationId xmlns:a16="http://schemas.microsoft.com/office/drawing/2014/main" id="{5D790016-EF09-2B1A-4A8B-698486FB5906}"/>
                  </a:ext>
                </a:extLst>
              </p:cNvPr>
              <p:cNvSpPr txBox="1">
                <a:spLocks noRot="1" noChangeAspect="1" noMove="1" noResize="1" noEditPoints="1" noAdjustHandles="1" noChangeArrowheads="1" noChangeShapeType="1" noTextEdit="1"/>
              </p:cNvSpPr>
              <p:nvPr/>
            </p:nvSpPr>
            <p:spPr>
              <a:xfrm>
                <a:off x="1043756" y="6154517"/>
                <a:ext cx="4951997" cy="276999"/>
              </a:xfrm>
              <a:prstGeom prst="rect">
                <a:avLst/>
              </a:prstGeom>
              <a:blipFill>
                <a:blip r:embed="rId8"/>
                <a:stretch>
                  <a:fillRect l="-1790" t="-21739" r="-1790" b="-4782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AD0599E-774D-9DED-6882-6582D30A31A2}"/>
              </a:ext>
            </a:extLst>
          </p:cNvPr>
          <p:cNvSpPr txBox="1"/>
          <p:nvPr/>
        </p:nvSpPr>
        <p:spPr>
          <a:xfrm>
            <a:off x="1008184" y="5733383"/>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0" name="TextBox 19">
            <a:extLst>
              <a:ext uri="{FF2B5EF4-FFF2-40B4-BE49-F238E27FC236}">
                <a16:creationId xmlns:a16="http://schemas.microsoft.com/office/drawing/2014/main" id="{E94A5EF4-F852-C605-0282-94EF324FCA5F}"/>
              </a:ext>
            </a:extLst>
          </p:cNvPr>
          <p:cNvSpPr txBox="1"/>
          <p:nvPr/>
        </p:nvSpPr>
        <p:spPr>
          <a:xfrm>
            <a:off x="6635261" y="5758099"/>
            <a:ext cx="4314093" cy="877163"/>
          </a:xfrm>
          <a:prstGeom prst="rect">
            <a:avLst/>
          </a:prstGeom>
          <a:noFill/>
        </p:spPr>
        <p:txBody>
          <a:bodyPr wrap="square" rtlCol="0">
            <a:spAutoFit/>
          </a:bodyPr>
          <a:lstStyle/>
          <a:p>
            <a:r>
              <a:rPr lang="en-IN" sz="1700" dirty="0">
                <a:solidFill>
                  <a:srgbClr val="0D0D0D"/>
                </a:solidFill>
                <a:highlight>
                  <a:srgbClr val="FFFFFF"/>
                </a:highlight>
                <a:latin typeface="Söhne"/>
              </a:rPr>
              <a:t>I</a:t>
            </a:r>
            <a:r>
              <a:rPr lang="en-IN" sz="1700" b="0" i="0" dirty="0">
                <a:solidFill>
                  <a:srgbClr val="0D0D0D"/>
                </a:solidFill>
                <a:effectLst/>
                <a:highlight>
                  <a:srgbClr val="FFFFFF"/>
                </a:highlight>
                <a:latin typeface="Söhne"/>
              </a:rPr>
              <a:t>t means that approximately 15.21% of the observations in the dataset are misclassified by the model.</a:t>
            </a:r>
            <a:endParaRPr lang="en-US" sz="1700" dirty="0">
              <a:latin typeface="Avenir Next" panose="020B0503020202020204" pitchFamily="34" charset="0"/>
            </a:endParaRPr>
          </a:p>
        </p:txBody>
      </p:sp>
      <p:sp>
        <p:nvSpPr>
          <p:cNvPr id="21" name="TextBox 20">
            <a:extLst>
              <a:ext uri="{FF2B5EF4-FFF2-40B4-BE49-F238E27FC236}">
                <a16:creationId xmlns:a16="http://schemas.microsoft.com/office/drawing/2014/main" id="{4398CF7B-387D-B101-8241-572D9E731059}"/>
              </a:ext>
            </a:extLst>
          </p:cNvPr>
          <p:cNvSpPr txBox="1"/>
          <p:nvPr/>
        </p:nvSpPr>
        <p:spPr>
          <a:xfrm>
            <a:off x="6635261" y="5488469"/>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2" name="Rectangle 21">
            <a:extLst>
              <a:ext uri="{FF2B5EF4-FFF2-40B4-BE49-F238E27FC236}">
                <a16:creationId xmlns:a16="http://schemas.microsoft.com/office/drawing/2014/main" id="{2EEF728D-0315-01C1-5608-004BCB2F82F3}"/>
              </a:ext>
            </a:extLst>
          </p:cNvPr>
          <p:cNvSpPr/>
          <p:nvPr/>
        </p:nvSpPr>
        <p:spPr>
          <a:xfrm>
            <a:off x="6283570" y="2215661"/>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8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C59424-2BD9-BDAF-1192-0FFE92C9E41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7000"/>
                    </a14:imgEffect>
                  </a14:imgLayer>
                </a14:imgProps>
              </a:ext>
              <a:ext uri="{28A0092B-C50C-407E-A947-70E740481C1C}">
                <a14:useLocalDpi xmlns:a14="http://schemas.microsoft.com/office/drawing/2010/main" val="0"/>
              </a:ext>
            </a:extLst>
          </a:blip>
          <a:srcRect/>
          <a:stretch>
            <a:fillRect/>
          </a:stretch>
        </p:blipFill>
        <p:spPr bwMode="auto">
          <a:xfrm>
            <a:off x="6527799" y="2095500"/>
            <a:ext cx="4978399" cy="412449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74AB13-EFD1-4339-AD10-26EFBA1D6F00}"/>
              </a:ext>
            </a:extLst>
          </p:cNvPr>
          <p:cNvSpPr/>
          <p:nvPr/>
        </p:nvSpPr>
        <p:spPr>
          <a:xfrm>
            <a:off x="0" y="0"/>
            <a:ext cx="12192000" cy="1948070"/>
          </a:xfrm>
          <a:prstGeom prst="rect">
            <a:avLst/>
          </a:prstGeom>
          <a:solidFill>
            <a:schemeClr val="tx2">
              <a:lumMod val="50000"/>
              <a:lumOff val="50000"/>
              <a:alpha val="66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2EB640B-0901-EA47-5B0B-785E8F3E74C6}"/>
              </a:ext>
            </a:extLst>
          </p:cNvPr>
          <p:cNvGrpSpPr/>
          <p:nvPr/>
        </p:nvGrpSpPr>
        <p:grpSpPr>
          <a:xfrm>
            <a:off x="992524" y="537016"/>
            <a:ext cx="4671567" cy="1201488"/>
            <a:chOff x="572659" y="735799"/>
            <a:chExt cx="4671567" cy="1201488"/>
          </a:xfrm>
        </p:grpSpPr>
        <p:sp>
          <p:nvSpPr>
            <p:cNvPr id="24" name="TextBox 23">
              <a:extLst>
                <a:ext uri="{FF2B5EF4-FFF2-40B4-BE49-F238E27FC236}">
                  <a16:creationId xmlns:a16="http://schemas.microsoft.com/office/drawing/2014/main" id="{7EC301E1-AF95-79CF-B7C6-CB3886366161}"/>
                </a:ext>
              </a:extLst>
            </p:cNvPr>
            <p:cNvSpPr txBox="1"/>
            <p:nvPr/>
          </p:nvSpPr>
          <p:spPr>
            <a:xfrm>
              <a:off x="572660" y="735799"/>
              <a:ext cx="4417195" cy="630942"/>
            </a:xfrm>
            <a:prstGeom prst="rect">
              <a:avLst/>
            </a:prstGeom>
            <a:noFill/>
          </p:spPr>
          <p:txBody>
            <a:bodyPr wrap="square" rtlCol="0">
              <a:spAutoFit/>
            </a:bodyPr>
            <a:lstStyle/>
            <a:p>
              <a:r>
                <a:rPr lang="en-US" sz="3500" dirty="0"/>
                <a:t>Receiver Operator </a:t>
              </a:r>
            </a:p>
          </p:txBody>
        </p:sp>
        <p:sp>
          <p:nvSpPr>
            <p:cNvPr id="25" name="TextBox 24">
              <a:extLst>
                <a:ext uri="{FF2B5EF4-FFF2-40B4-BE49-F238E27FC236}">
                  <a16:creationId xmlns:a16="http://schemas.microsoft.com/office/drawing/2014/main" id="{9C1206AF-E69F-2E4B-3F03-F8161A4B3572}"/>
                </a:ext>
              </a:extLst>
            </p:cNvPr>
            <p:cNvSpPr txBox="1"/>
            <p:nvPr/>
          </p:nvSpPr>
          <p:spPr>
            <a:xfrm>
              <a:off x="572659" y="1191597"/>
              <a:ext cx="4671567" cy="646331"/>
            </a:xfrm>
            <a:prstGeom prst="rect">
              <a:avLst/>
            </a:prstGeom>
            <a:noFill/>
          </p:spPr>
          <p:txBody>
            <a:bodyPr wrap="square" rtlCol="0">
              <a:spAutoFit/>
            </a:bodyPr>
            <a:lstStyle/>
            <a:p>
              <a:r>
                <a:rPr lang="en-IN" sz="3600" b="1" i="0" dirty="0">
                  <a:effectLst/>
                  <a:latin typeface="Avenir Next" panose="020B0503020202020204" pitchFamily="34" charset="0"/>
                </a:rPr>
                <a:t>Characteristic Curve</a:t>
              </a:r>
              <a:endParaRPr lang="en-US" sz="3500" b="1" dirty="0"/>
            </a:p>
          </p:txBody>
        </p:sp>
        <p:grpSp>
          <p:nvGrpSpPr>
            <p:cNvPr id="26" name="Group 25">
              <a:extLst>
                <a:ext uri="{FF2B5EF4-FFF2-40B4-BE49-F238E27FC236}">
                  <a16:creationId xmlns:a16="http://schemas.microsoft.com/office/drawing/2014/main" id="{DC61E6A1-CF94-9AAC-6696-961A89AF4FDD}"/>
                </a:ext>
              </a:extLst>
            </p:cNvPr>
            <p:cNvGrpSpPr/>
            <p:nvPr/>
          </p:nvGrpSpPr>
          <p:grpSpPr>
            <a:xfrm>
              <a:off x="688673" y="1770564"/>
              <a:ext cx="1915042" cy="166723"/>
              <a:chOff x="657676" y="1739568"/>
              <a:chExt cx="1765572" cy="0"/>
            </a:xfrm>
          </p:grpSpPr>
          <p:cxnSp>
            <p:nvCxnSpPr>
              <p:cNvPr id="27" name="Straight Connector 26">
                <a:extLst>
                  <a:ext uri="{FF2B5EF4-FFF2-40B4-BE49-F238E27FC236}">
                    <a16:creationId xmlns:a16="http://schemas.microsoft.com/office/drawing/2014/main" id="{999148A0-8C45-B059-0841-6F06E2573022}"/>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2DA1AD9-28C5-6492-09B6-AD46379805F6}"/>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D008A0E-C0B3-4EF7-78B8-A828CB3F492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305E3BA-439D-8D87-8C56-7302C4C38F3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1" name="TextBox 30">
            <a:extLst>
              <a:ext uri="{FF2B5EF4-FFF2-40B4-BE49-F238E27FC236}">
                <a16:creationId xmlns:a16="http://schemas.microsoft.com/office/drawing/2014/main" id="{CA539F24-2440-CFB4-4990-25121E5C6F17}"/>
              </a:ext>
            </a:extLst>
          </p:cNvPr>
          <p:cNvSpPr txBox="1"/>
          <p:nvPr/>
        </p:nvSpPr>
        <p:spPr>
          <a:xfrm>
            <a:off x="992524" y="2258291"/>
            <a:ext cx="4618567" cy="3785652"/>
          </a:xfrm>
          <a:prstGeom prst="rect">
            <a:avLst/>
          </a:prstGeom>
          <a:noFill/>
        </p:spPr>
        <p:txBody>
          <a:bodyPr wrap="square" rtlCol="0">
            <a:spAutoFit/>
          </a:bodyPr>
          <a:lstStyle/>
          <a:p>
            <a:r>
              <a:rPr lang="en-IN" sz="1500" b="0" i="0" dirty="0">
                <a:solidFill>
                  <a:srgbClr val="0D0D0D"/>
                </a:solidFill>
                <a:effectLst/>
                <a:highlight>
                  <a:srgbClr val="FFFFFF"/>
                </a:highlight>
                <a:latin typeface="Avenir Next" panose="020B0503020202020204" pitchFamily="34" charset="0"/>
              </a:rPr>
              <a:t>The ROC curve serves as a vital tool in assessing the predictive capability of a model by visualizing the trade-off between its True Positive Rate (TPR) and False Positive Rate (FPR). A higher area under the ROC curve indicates superior discriminatory power of the model, with values closer to 1 suggesting better performance. In this case, with an area under the ROC curve of 0.7335 for the logistic regression model, it suggests that the model exhibits reasonably good discriminatory ability in distinguishing between positive and negative cases. This value signifies that the model performs significantly better than random guessing and can effectively classify instances into their respective classes, albeit with room for potential improvement.</a:t>
            </a:r>
            <a:endParaRPr lang="en-US" sz="1500" dirty="0">
              <a:latin typeface="Avenir Next" panose="020B0503020202020204" pitchFamily="34" charset="0"/>
            </a:endParaRPr>
          </a:p>
        </p:txBody>
      </p:sp>
      <p:sp>
        <p:nvSpPr>
          <p:cNvPr id="32" name="Rectangle 31">
            <a:extLst>
              <a:ext uri="{FF2B5EF4-FFF2-40B4-BE49-F238E27FC236}">
                <a16:creationId xmlns:a16="http://schemas.microsoft.com/office/drawing/2014/main" id="{6660DE37-CB63-A904-E937-CF64E3A3AFF9}"/>
              </a:ext>
            </a:extLst>
          </p:cNvPr>
          <p:cNvSpPr/>
          <p:nvPr/>
        </p:nvSpPr>
        <p:spPr>
          <a:xfrm>
            <a:off x="5925600" y="2114061"/>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28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Testing the Model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In Test Data</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997526" y="1884218"/>
            <a:ext cx="7689273" cy="3693319"/>
          </a:xfrm>
          <a:prstGeom prst="rect">
            <a:avLst/>
          </a:prstGeom>
          <a:noFill/>
        </p:spPr>
        <p:txBody>
          <a:bodyPr wrap="square" rtlCol="0">
            <a:spAutoFit/>
          </a:bodyPr>
          <a:lstStyle/>
          <a:p>
            <a:r>
              <a:rPr lang="en-IN" sz="1800" b="0" i="0" u="none" strike="noStrike" dirty="0">
                <a:solidFill>
                  <a:srgbClr val="444444"/>
                </a:solidFill>
                <a:effectLst/>
                <a:latin typeface="Consolas" panose="020B0609020204030204" pitchFamily="49" charset="0"/>
              </a:rPr>
              <a:t>fitted_prob_test = predict(Selected_Model, newdata = testing_data, type = </a:t>
            </a:r>
            <a:r>
              <a:rPr lang="en-IN" sz="1800" b="0" i="0" u="none" strike="noStrike" dirty="0">
                <a:solidFill>
                  <a:srgbClr val="880000"/>
                </a:solidFill>
                <a:effectLst/>
                <a:latin typeface="Consolas" panose="020B0609020204030204" pitchFamily="49" charset="0"/>
              </a:rPr>
              <a:t>"response"</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Y.hat_test = ifelse(fitted_prob_test &gt; optimal_thresold_for_test_data, </a:t>
            </a: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 = table(Y.hat_test, testing_data$TenYearCHD)</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accuracy_test = sum(diag(confusion_matrix_test_data)) / sum(confusion_matrix_test_data)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round(accuracy_test, </a:t>
            </a: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roc_curve = roc(testing_data$TenYearCHD, fitted_prob_test)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auc(roc_curve)</a:t>
            </a:r>
            <a:endParaRPr lang="en-US" dirty="0"/>
          </a:p>
        </p:txBody>
      </p:sp>
      <p:sp>
        <p:nvSpPr>
          <p:cNvPr id="12" name="Rectangle 11">
            <a:extLst>
              <a:ext uri="{FF2B5EF4-FFF2-40B4-BE49-F238E27FC236}">
                <a16:creationId xmlns:a16="http://schemas.microsoft.com/office/drawing/2014/main" id="{E1720DB5-4E3F-7993-7C30-BDFC5E7F81F9}"/>
              </a:ext>
            </a:extLst>
          </p:cNvPr>
          <p:cNvSpPr/>
          <p:nvPr/>
        </p:nvSpPr>
        <p:spPr>
          <a:xfrm>
            <a:off x="8557963" y="1407479"/>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B6B501-9202-5179-2523-E629C62A5438}"/>
              </a:ext>
            </a:extLst>
          </p:cNvPr>
          <p:cNvGrpSpPr/>
          <p:nvPr/>
        </p:nvGrpSpPr>
        <p:grpSpPr>
          <a:xfrm>
            <a:off x="8686800" y="2369128"/>
            <a:ext cx="2895600" cy="2482849"/>
            <a:chOff x="8686800" y="1717964"/>
            <a:chExt cx="2895600" cy="2482849"/>
          </a:xfrm>
        </p:grpSpPr>
        <p:sp>
          <p:nvSpPr>
            <p:cNvPr id="13" name="TextBox 12">
              <a:extLst>
                <a:ext uri="{FF2B5EF4-FFF2-40B4-BE49-F238E27FC236}">
                  <a16:creationId xmlns:a16="http://schemas.microsoft.com/office/drawing/2014/main" id="{8B1C2955-326D-FCF5-68F4-BF9EE3E37612}"/>
                </a:ext>
              </a:extLst>
            </p:cNvPr>
            <p:cNvSpPr txBox="1"/>
            <p:nvPr/>
          </p:nvSpPr>
          <p:spPr>
            <a:xfrm>
              <a:off x="8686800" y="1717964"/>
              <a:ext cx="2895600" cy="1569660"/>
            </a:xfrm>
            <a:prstGeom prst="rect">
              <a:avLst/>
            </a:prstGeom>
            <a:noFill/>
          </p:spPr>
          <p:txBody>
            <a:bodyPr wrap="square" rtlCol="0">
              <a:spAutoFit/>
            </a:bodyPr>
            <a:lstStyle/>
            <a:p>
              <a:r>
                <a:rPr lang="en-US" sz="1600" b="1" dirty="0">
                  <a:latin typeface="Avenir Next" panose="020B0503020202020204" pitchFamily="34" charset="0"/>
                </a:rPr>
                <a:t>Test data ;</a:t>
              </a:r>
              <a:r>
                <a:rPr lang="en-US" sz="1600" dirty="0">
                  <a:latin typeface="Avenir Next" panose="020B0503020202020204" pitchFamily="34" charset="0"/>
                </a:rPr>
                <a:t> at the beginning I’ve split the dataset into 8:2 parts so that I can use the the training data for training purpose and test data for testing the model.</a:t>
              </a:r>
            </a:p>
          </p:txBody>
        </p:sp>
        <p:sp>
          <p:nvSpPr>
            <p:cNvPr id="14" name="TextBox 13">
              <a:extLst>
                <a:ext uri="{FF2B5EF4-FFF2-40B4-BE49-F238E27FC236}">
                  <a16:creationId xmlns:a16="http://schemas.microsoft.com/office/drawing/2014/main" id="{A875A0B3-ED83-522F-7756-605EB99DA0DF}"/>
                </a:ext>
              </a:extLst>
            </p:cNvPr>
            <p:cNvSpPr txBox="1"/>
            <p:nvPr/>
          </p:nvSpPr>
          <p:spPr>
            <a:xfrm>
              <a:off x="8686800" y="3255820"/>
              <a:ext cx="2895600" cy="338554"/>
            </a:xfrm>
            <a:prstGeom prst="rect">
              <a:avLst/>
            </a:prstGeom>
            <a:noFill/>
          </p:spPr>
          <p:txBody>
            <a:bodyPr wrap="square" rtlCol="0">
              <a:spAutoFit/>
            </a:bodyPr>
            <a:lstStyle/>
            <a:p>
              <a:r>
                <a:rPr lang="en-US" sz="1600" b="1" dirty="0">
                  <a:latin typeface="Avenir Next" panose="020B0503020202020204" pitchFamily="34" charset="0"/>
                </a:rPr>
                <a:t>Accuracy : </a:t>
              </a:r>
              <a:r>
                <a:rPr lang="en-US" sz="1600" dirty="0">
                  <a:latin typeface="Avenir Next" panose="020B0503020202020204" pitchFamily="34" charset="0"/>
                </a:rPr>
                <a:t>82.03% </a:t>
              </a:r>
            </a:p>
          </p:txBody>
        </p:sp>
        <p:sp>
          <p:nvSpPr>
            <p:cNvPr id="15" name="TextBox 14">
              <a:extLst>
                <a:ext uri="{FF2B5EF4-FFF2-40B4-BE49-F238E27FC236}">
                  <a16:creationId xmlns:a16="http://schemas.microsoft.com/office/drawing/2014/main" id="{9B97C591-2F38-65E7-B773-0103D25F1685}"/>
                </a:ext>
              </a:extLst>
            </p:cNvPr>
            <p:cNvSpPr txBox="1"/>
            <p:nvPr/>
          </p:nvSpPr>
          <p:spPr>
            <a:xfrm>
              <a:off x="8686800" y="3616038"/>
              <a:ext cx="2466109" cy="584775"/>
            </a:xfrm>
            <a:prstGeom prst="rect">
              <a:avLst/>
            </a:prstGeom>
            <a:noFill/>
          </p:spPr>
          <p:txBody>
            <a:bodyPr wrap="square" rtlCol="0">
              <a:spAutoFit/>
            </a:bodyPr>
            <a:lstStyle/>
            <a:p>
              <a:r>
                <a:rPr lang="en-US" sz="1600" b="1" dirty="0">
                  <a:latin typeface="Avenir Next" panose="020B0503020202020204" pitchFamily="34" charset="0"/>
                </a:rPr>
                <a:t>Area Under the Curve : </a:t>
              </a:r>
            </a:p>
            <a:p>
              <a:r>
                <a:rPr lang="en-IN" sz="1600" b="0" i="0" u="none" strike="noStrike" dirty="0">
                  <a:solidFill>
                    <a:srgbClr val="000000"/>
                  </a:solidFill>
                  <a:effectLst/>
                  <a:latin typeface="Avenir Next" panose="020B0503020202020204" pitchFamily="34" charset="0"/>
                </a:rPr>
                <a:t>0.7465</a:t>
              </a:r>
              <a:endParaRPr lang="en-US" sz="1600" dirty="0">
                <a:latin typeface="Avenir Next" panose="020B0503020202020204" pitchFamily="34" charset="0"/>
              </a:endParaRPr>
            </a:p>
          </p:txBody>
        </p:sp>
      </p:grpSp>
    </p:spTree>
    <p:extLst>
      <p:ext uri="{BB962C8B-B14F-4D97-AF65-F5344CB8AC3E}">
        <p14:creationId xmlns:p14="http://schemas.microsoft.com/office/powerpoint/2010/main" val="156958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Testing the Model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In Test Data</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997526" y="1884218"/>
            <a:ext cx="7689273" cy="3693319"/>
          </a:xfrm>
          <a:prstGeom prst="rect">
            <a:avLst/>
          </a:prstGeom>
          <a:noFill/>
        </p:spPr>
        <p:txBody>
          <a:bodyPr wrap="square" rtlCol="0">
            <a:spAutoFit/>
          </a:bodyPr>
          <a:lstStyle/>
          <a:p>
            <a:r>
              <a:rPr lang="en-IN" sz="1800" b="0" i="0" u="none" strike="noStrike" dirty="0">
                <a:solidFill>
                  <a:srgbClr val="444444"/>
                </a:solidFill>
                <a:effectLst/>
                <a:latin typeface="Consolas" panose="020B0609020204030204" pitchFamily="49" charset="0"/>
              </a:rPr>
              <a:t>fitted_prob_test = predict(Selected_Model, newdata = testing_data, type = </a:t>
            </a:r>
            <a:r>
              <a:rPr lang="en-IN" sz="1800" b="0" i="0" u="none" strike="noStrike" dirty="0">
                <a:solidFill>
                  <a:srgbClr val="880000"/>
                </a:solidFill>
                <a:effectLst/>
                <a:latin typeface="Consolas" panose="020B0609020204030204" pitchFamily="49" charset="0"/>
              </a:rPr>
              <a:t>"response"</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Y.hat_test = ifelse(fitted_prob_test &gt; optimal_thresold_for_test_data, </a:t>
            </a: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 = table(Y.hat_test, testing_data$TenYearCHD)</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accuracy_test = sum(diag(confusion_matrix_test_data)) / sum(confusion_matrix_test_data)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round(accuracy_test, </a:t>
            </a: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roc_curve = roc(testing_data$TenYearCHD, fitted_prob_test)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auc(roc_curve)</a:t>
            </a:r>
            <a:endParaRPr lang="en-US" dirty="0"/>
          </a:p>
        </p:txBody>
      </p:sp>
      <p:sp>
        <p:nvSpPr>
          <p:cNvPr id="12" name="Rectangle 11">
            <a:extLst>
              <a:ext uri="{FF2B5EF4-FFF2-40B4-BE49-F238E27FC236}">
                <a16:creationId xmlns:a16="http://schemas.microsoft.com/office/drawing/2014/main" id="{E1720DB5-4E3F-7993-7C30-BDFC5E7F81F9}"/>
              </a:ext>
            </a:extLst>
          </p:cNvPr>
          <p:cNvSpPr/>
          <p:nvPr/>
        </p:nvSpPr>
        <p:spPr>
          <a:xfrm>
            <a:off x="8557963" y="1407479"/>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B6B501-9202-5179-2523-E629C62A5438}"/>
              </a:ext>
            </a:extLst>
          </p:cNvPr>
          <p:cNvGrpSpPr/>
          <p:nvPr/>
        </p:nvGrpSpPr>
        <p:grpSpPr>
          <a:xfrm>
            <a:off x="8686800" y="2369128"/>
            <a:ext cx="2895600" cy="2482849"/>
            <a:chOff x="8686800" y="1717964"/>
            <a:chExt cx="2895600" cy="2482849"/>
          </a:xfrm>
        </p:grpSpPr>
        <p:sp>
          <p:nvSpPr>
            <p:cNvPr id="13" name="TextBox 12">
              <a:extLst>
                <a:ext uri="{FF2B5EF4-FFF2-40B4-BE49-F238E27FC236}">
                  <a16:creationId xmlns:a16="http://schemas.microsoft.com/office/drawing/2014/main" id="{8B1C2955-326D-FCF5-68F4-BF9EE3E37612}"/>
                </a:ext>
              </a:extLst>
            </p:cNvPr>
            <p:cNvSpPr txBox="1"/>
            <p:nvPr/>
          </p:nvSpPr>
          <p:spPr>
            <a:xfrm>
              <a:off x="8686800" y="1717964"/>
              <a:ext cx="2895600" cy="1569660"/>
            </a:xfrm>
            <a:prstGeom prst="rect">
              <a:avLst/>
            </a:prstGeom>
            <a:noFill/>
          </p:spPr>
          <p:txBody>
            <a:bodyPr wrap="square" rtlCol="0">
              <a:spAutoFit/>
            </a:bodyPr>
            <a:lstStyle/>
            <a:p>
              <a:r>
                <a:rPr lang="en-US" sz="1600" b="1" dirty="0">
                  <a:latin typeface="Avenir Next" panose="020B0503020202020204" pitchFamily="34" charset="0"/>
                </a:rPr>
                <a:t>Test data ;</a:t>
              </a:r>
              <a:r>
                <a:rPr lang="en-US" sz="1600" dirty="0">
                  <a:latin typeface="Avenir Next" panose="020B0503020202020204" pitchFamily="34" charset="0"/>
                </a:rPr>
                <a:t> at the beginning I’ve split the dataset into 8:2 parts so that I can use the the training data for training purpose and test data for testing the model.</a:t>
              </a:r>
            </a:p>
          </p:txBody>
        </p:sp>
        <p:sp>
          <p:nvSpPr>
            <p:cNvPr id="14" name="TextBox 13">
              <a:extLst>
                <a:ext uri="{FF2B5EF4-FFF2-40B4-BE49-F238E27FC236}">
                  <a16:creationId xmlns:a16="http://schemas.microsoft.com/office/drawing/2014/main" id="{A875A0B3-ED83-522F-7756-605EB99DA0DF}"/>
                </a:ext>
              </a:extLst>
            </p:cNvPr>
            <p:cNvSpPr txBox="1"/>
            <p:nvPr/>
          </p:nvSpPr>
          <p:spPr>
            <a:xfrm>
              <a:off x="8686800" y="3255820"/>
              <a:ext cx="2895600" cy="338554"/>
            </a:xfrm>
            <a:prstGeom prst="rect">
              <a:avLst/>
            </a:prstGeom>
            <a:noFill/>
          </p:spPr>
          <p:txBody>
            <a:bodyPr wrap="square" rtlCol="0">
              <a:spAutoFit/>
            </a:bodyPr>
            <a:lstStyle/>
            <a:p>
              <a:r>
                <a:rPr lang="en-US" sz="1600" b="1" dirty="0">
                  <a:latin typeface="Avenir Next" panose="020B0503020202020204" pitchFamily="34" charset="0"/>
                </a:rPr>
                <a:t>Accuracy : </a:t>
              </a:r>
              <a:r>
                <a:rPr lang="en-US" sz="1600" dirty="0">
                  <a:latin typeface="Avenir Next" panose="020B0503020202020204" pitchFamily="34" charset="0"/>
                </a:rPr>
                <a:t>82.03% </a:t>
              </a:r>
            </a:p>
          </p:txBody>
        </p:sp>
        <p:sp>
          <p:nvSpPr>
            <p:cNvPr id="15" name="TextBox 14">
              <a:extLst>
                <a:ext uri="{FF2B5EF4-FFF2-40B4-BE49-F238E27FC236}">
                  <a16:creationId xmlns:a16="http://schemas.microsoft.com/office/drawing/2014/main" id="{9B97C591-2F38-65E7-B773-0103D25F1685}"/>
                </a:ext>
              </a:extLst>
            </p:cNvPr>
            <p:cNvSpPr txBox="1"/>
            <p:nvPr/>
          </p:nvSpPr>
          <p:spPr>
            <a:xfrm>
              <a:off x="8686800" y="3616038"/>
              <a:ext cx="2466109" cy="584775"/>
            </a:xfrm>
            <a:prstGeom prst="rect">
              <a:avLst/>
            </a:prstGeom>
            <a:noFill/>
          </p:spPr>
          <p:txBody>
            <a:bodyPr wrap="square" rtlCol="0">
              <a:spAutoFit/>
            </a:bodyPr>
            <a:lstStyle/>
            <a:p>
              <a:r>
                <a:rPr lang="en-US" sz="1600" b="1" dirty="0">
                  <a:latin typeface="Avenir Next" panose="020B0503020202020204" pitchFamily="34" charset="0"/>
                </a:rPr>
                <a:t>Area Under the Curve : </a:t>
              </a:r>
            </a:p>
            <a:p>
              <a:r>
                <a:rPr lang="en-IN" sz="1600" b="0" i="0" u="none" strike="noStrike" dirty="0">
                  <a:solidFill>
                    <a:srgbClr val="000000"/>
                  </a:solidFill>
                  <a:effectLst/>
                  <a:latin typeface="Avenir Next" panose="020B0503020202020204" pitchFamily="34" charset="0"/>
                </a:rPr>
                <a:t>0.7465</a:t>
              </a:r>
              <a:endParaRPr lang="en-US" sz="1600" dirty="0">
                <a:latin typeface="Avenir Next" panose="020B0503020202020204" pitchFamily="34" charset="0"/>
              </a:endParaRPr>
            </a:p>
          </p:txBody>
        </p:sp>
      </p:grpSp>
    </p:spTree>
    <p:extLst>
      <p:ext uri="{BB962C8B-B14F-4D97-AF65-F5344CB8AC3E}">
        <p14:creationId xmlns:p14="http://schemas.microsoft.com/office/powerpoint/2010/main" val="177421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Final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Conclusion</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749876" y="1955405"/>
            <a:ext cx="4977155" cy="4539704"/>
          </a:xfrm>
          <a:prstGeom prst="rect">
            <a:avLst/>
          </a:prstGeom>
          <a:noFill/>
        </p:spPr>
        <p:txBody>
          <a:bodyPr wrap="square" rtlCol="0">
            <a:spAutoFit/>
          </a:bodyPr>
          <a:lstStyle/>
          <a:p>
            <a:pPr algn="just"/>
            <a:r>
              <a:rPr lang="en-IN" sz="1700" b="0" i="0" dirty="0">
                <a:solidFill>
                  <a:srgbClr val="0D0D0D"/>
                </a:solidFill>
                <a:effectLst/>
                <a:highlight>
                  <a:srgbClr val="FFFFFF"/>
                </a:highlight>
                <a:latin typeface="Avenir Next" panose="020B0503020202020204" pitchFamily="34" charset="0"/>
              </a:rPr>
              <a:t>In conclusion, our analysis reveals several significant predictors of heart disease diagnosis.</a:t>
            </a:r>
          </a:p>
          <a:p>
            <a:pPr algn="just"/>
            <a:r>
              <a:rPr lang="en-IN" sz="1700" b="1" i="0" dirty="0">
                <a:solidFill>
                  <a:srgbClr val="0D0D0D"/>
                </a:solidFill>
                <a:effectLst/>
                <a:highlight>
                  <a:srgbClr val="FFFFFF"/>
                </a:highlight>
                <a:latin typeface="Avenir Next" panose="020B0503020202020204" pitchFamily="34" charset="0"/>
              </a:rPr>
              <a:t>Gender</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Males exhibit a 65.34% higher likelihood of heart disease diagnosis compared to females, suggesting a notable gender-based disparity.</a:t>
            </a:r>
          </a:p>
          <a:p>
            <a:pPr algn="just"/>
            <a:r>
              <a:rPr lang="en-IN" sz="1700" b="1" i="0" dirty="0">
                <a:solidFill>
                  <a:srgbClr val="0D0D0D"/>
                </a:solidFill>
                <a:effectLst/>
                <a:highlight>
                  <a:srgbClr val="FFFFFF"/>
                </a:highlight>
                <a:latin typeface="Avenir Next" panose="020B0503020202020204" pitchFamily="34" charset="0"/>
              </a:rPr>
              <a:t>Age:</a:t>
            </a:r>
          </a:p>
          <a:p>
            <a:pPr algn="just"/>
            <a:r>
              <a:rPr lang="en-IN" sz="1700" b="0" i="0" dirty="0">
                <a:solidFill>
                  <a:srgbClr val="0D0D0D"/>
                </a:solidFill>
                <a:effectLst/>
                <a:highlight>
                  <a:srgbClr val="FFFFFF"/>
                </a:highlight>
                <a:latin typeface="Avenir Next" panose="020B0503020202020204" pitchFamily="34" charset="0"/>
              </a:rPr>
              <a:t> Each one-year increase in age corresponds to a 6.5% rise in the odds of heart disease diagnosis, indicating age as a significant risk factor.</a:t>
            </a:r>
          </a:p>
          <a:p>
            <a:pPr algn="just"/>
            <a:r>
              <a:rPr lang="en-IN" sz="1700" b="1" i="0" dirty="0">
                <a:solidFill>
                  <a:srgbClr val="0D0D0D"/>
                </a:solidFill>
                <a:effectLst/>
                <a:highlight>
                  <a:srgbClr val="FFFFFF"/>
                </a:highlight>
                <a:latin typeface="Avenir Next" panose="020B0503020202020204" pitchFamily="34" charset="0"/>
              </a:rPr>
              <a:t>Cigarette Consumption</a:t>
            </a:r>
            <a:r>
              <a:rPr lang="en-IN" sz="1700" b="0" i="0" dirty="0">
                <a:solidFill>
                  <a:srgbClr val="0D0D0D"/>
                </a:solidFill>
                <a:effectLst/>
                <a:highlight>
                  <a:srgbClr val="FFFFFF"/>
                </a:highlight>
                <a:latin typeface="Avenir Next" panose="020B0503020202020204" pitchFamily="34" charset="0"/>
              </a:rPr>
              <a:t>:</a:t>
            </a:r>
          </a:p>
          <a:p>
            <a:pPr algn="just"/>
            <a:r>
              <a:rPr lang="en-IN" sz="1700" b="0" i="0" dirty="0">
                <a:solidFill>
                  <a:srgbClr val="0D0D0D"/>
                </a:solidFill>
                <a:effectLst/>
                <a:highlight>
                  <a:srgbClr val="FFFFFF"/>
                </a:highlight>
                <a:latin typeface="Avenir Next" panose="020B0503020202020204" pitchFamily="34" charset="0"/>
              </a:rPr>
              <a:t> The odds of heart disease diagnosis increase by approximately 1.8% with each additional cigarette smoked per day, emphasizing the detrimental effects of smoking.</a:t>
            </a:r>
          </a:p>
          <a:p>
            <a:pPr algn="just"/>
            <a:endParaRPr lang="en-IN" sz="1700" b="0" i="0" dirty="0">
              <a:solidFill>
                <a:srgbClr val="0D0D0D"/>
              </a:solidFill>
              <a:effectLst/>
              <a:highlight>
                <a:srgbClr val="FFFFFF"/>
              </a:highlight>
              <a:latin typeface="Avenir Next" panose="020B0503020202020204" pitchFamily="34" charset="0"/>
            </a:endParaRPr>
          </a:p>
          <a:p>
            <a:pPr algn="just">
              <a:buFont typeface="+mj-lt"/>
              <a:buAutoNum type="arabicPeriod"/>
            </a:pPr>
            <a:endParaRPr lang="en-IN" sz="1700" b="0" i="0" dirty="0">
              <a:solidFill>
                <a:srgbClr val="0D0D0D"/>
              </a:solidFill>
              <a:effectLst/>
              <a:highlight>
                <a:srgbClr val="FFFFFF"/>
              </a:highlight>
              <a:latin typeface="Avenir Next" panose="020B0503020202020204" pitchFamily="34" charset="0"/>
            </a:endParaRPr>
          </a:p>
        </p:txBody>
      </p:sp>
      <p:sp>
        <p:nvSpPr>
          <p:cNvPr id="2" name="TextBox 1">
            <a:extLst>
              <a:ext uri="{FF2B5EF4-FFF2-40B4-BE49-F238E27FC236}">
                <a16:creationId xmlns:a16="http://schemas.microsoft.com/office/drawing/2014/main" id="{D4425C43-B601-F61F-12F8-97D4090B1BD9}"/>
              </a:ext>
            </a:extLst>
          </p:cNvPr>
          <p:cNvSpPr txBox="1"/>
          <p:nvPr/>
        </p:nvSpPr>
        <p:spPr>
          <a:xfrm>
            <a:off x="5967664" y="486661"/>
            <a:ext cx="5662862" cy="6109365"/>
          </a:xfrm>
          <a:prstGeom prst="rect">
            <a:avLst/>
          </a:prstGeom>
          <a:noFill/>
        </p:spPr>
        <p:txBody>
          <a:bodyPr wrap="square" rtlCol="0">
            <a:spAutoFit/>
          </a:bodyPr>
          <a:lstStyle/>
          <a:p>
            <a:pPr algn="just"/>
            <a:r>
              <a:rPr lang="en-IN" sz="1700" b="1" i="0" dirty="0">
                <a:solidFill>
                  <a:srgbClr val="0D0D0D"/>
                </a:solidFill>
                <a:effectLst/>
                <a:highlight>
                  <a:srgbClr val="FFFFFF"/>
                </a:highlight>
                <a:latin typeface="Avenir Next" panose="020B0503020202020204" pitchFamily="34" charset="0"/>
              </a:rPr>
              <a:t>Prevalent Hypertension:</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Individuals with prevalent hypertension have a 30.81% higher odds of heart disease diagnosis, highlighting the importance of managing blood pressure.</a:t>
            </a:r>
            <a:endParaRPr lang="en-IN" sz="1700" b="1" i="0" dirty="0">
              <a:solidFill>
                <a:srgbClr val="0D0D0D"/>
              </a:solidFill>
              <a:effectLst/>
              <a:highlight>
                <a:srgbClr val="FFFFFF"/>
              </a:highlight>
              <a:latin typeface="Avenir Next" panose="020B0503020202020204" pitchFamily="34" charset="0"/>
            </a:endParaRPr>
          </a:p>
          <a:p>
            <a:pPr algn="just"/>
            <a:r>
              <a:rPr lang="en-IN" sz="1700" b="1" i="0" dirty="0">
                <a:solidFill>
                  <a:srgbClr val="0D0D0D"/>
                </a:solidFill>
                <a:effectLst/>
                <a:highlight>
                  <a:srgbClr val="FFFFFF"/>
                </a:highlight>
                <a:latin typeface="Avenir Next" panose="020B0503020202020204" pitchFamily="34" charset="0"/>
              </a:rPr>
              <a:t>Total Cholesterol Level:</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A one-unit increase in total cholesterol level corresponds to a 0.32% rise in the odds of heart disease diagnosis, underscoring the significance of lipid management.</a:t>
            </a:r>
          </a:p>
          <a:p>
            <a:pPr algn="just"/>
            <a:r>
              <a:rPr lang="en-IN" sz="1700" b="1" i="0" dirty="0">
                <a:solidFill>
                  <a:srgbClr val="0D0D0D"/>
                </a:solidFill>
                <a:effectLst/>
                <a:highlight>
                  <a:srgbClr val="FFFFFF"/>
                </a:highlight>
                <a:latin typeface="Avenir Next" panose="020B0503020202020204" pitchFamily="34" charset="0"/>
              </a:rPr>
              <a:t>Systolic Blood Pressure:</a:t>
            </a:r>
          </a:p>
          <a:p>
            <a:pPr algn="just"/>
            <a:r>
              <a:rPr lang="en-IN" sz="1700" b="0" i="0" dirty="0">
                <a:solidFill>
                  <a:srgbClr val="0D0D0D"/>
                </a:solidFill>
                <a:effectLst/>
                <a:highlight>
                  <a:srgbClr val="FFFFFF"/>
                </a:highlight>
                <a:latin typeface="Avenir Next" panose="020B0503020202020204" pitchFamily="34" charset="0"/>
              </a:rPr>
              <a:t> Each unit increase in systolic blood pressure is associated with a 1.41% increase in the odds of heart disease diagnosis, emphasizing the importance of blood pressure control.</a:t>
            </a:r>
          </a:p>
          <a:p>
            <a:pPr algn="just"/>
            <a:r>
              <a:rPr lang="en-IN" sz="1700" b="1" i="0" dirty="0">
                <a:solidFill>
                  <a:srgbClr val="0D0D0D"/>
                </a:solidFill>
                <a:effectLst/>
                <a:highlight>
                  <a:srgbClr val="FFFFFF"/>
                </a:highlight>
                <a:latin typeface="Avenir Next" panose="020B0503020202020204" pitchFamily="34" charset="0"/>
              </a:rPr>
              <a:t>Glucose Level: </a:t>
            </a:r>
          </a:p>
          <a:p>
            <a:pPr algn="just"/>
            <a:r>
              <a:rPr lang="en-IN" sz="1700" b="0" i="0" dirty="0">
                <a:solidFill>
                  <a:srgbClr val="0D0D0D"/>
                </a:solidFill>
                <a:effectLst/>
                <a:highlight>
                  <a:srgbClr val="FFFFFF"/>
                </a:highlight>
                <a:latin typeface="Avenir Next" panose="020B0503020202020204" pitchFamily="34" charset="0"/>
              </a:rPr>
              <a:t>With each unit increase in glucose level, the odds of heart disease diagnosis increase by approximately 0.73%, indicating the relevance of glycemic control.</a:t>
            </a:r>
          </a:p>
          <a:p>
            <a:pPr algn="just"/>
            <a:r>
              <a:rPr lang="en-IN" sz="1700" b="0" i="0" dirty="0">
                <a:solidFill>
                  <a:srgbClr val="0D0D0D"/>
                </a:solidFill>
                <a:effectLst/>
                <a:highlight>
                  <a:srgbClr val="FFFFFF"/>
                </a:highlight>
                <a:latin typeface="Avenir Next" panose="020B0503020202020204" pitchFamily="34" charset="0"/>
              </a:rPr>
              <a:t>These findings collectively highlight the multifactorial nature of heart disease risk and underscore the importance of addressing various modifiable risk factors in preventive strategies and clinical management.</a:t>
            </a:r>
            <a:endParaRPr lang="en-US" sz="1700" dirty="0">
              <a:latin typeface="Avenir Next" panose="020B0503020202020204" pitchFamily="34" charset="0"/>
            </a:endParaRPr>
          </a:p>
        </p:txBody>
      </p:sp>
    </p:spTree>
    <p:extLst>
      <p:ext uri="{BB962C8B-B14F-4D97-AF65-F5344CB8AC3E}">
        <p14:creationId xmlns:p14="http://schemas.microsoft.com/office/powerpoint/2010/main" val="302838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7A639A0-24E4-65A2-41CD-3A1D8094C775}"/>
              </a:ext>
            </a:extLst>
          </p:cNvPr>
          <p:cNvGrpSpPr/>
          <p:nvPr/>
        </p:nvGrpSpPr>
        <p:grpSpPr>
          <a:xfrm>
            <a:off x="926547" y="1185945"/>
            <a:ext cx="5282523" cy="3182687"/>
            <a:chOff x="926547" y="1185945"/>
            <a:chExt cx="5282523" cy="3182687"/>
          </a:xfrm>
        </p:grpSpPr>
        <p:sp>
          <p:nvSpPr>
            <p:cNvPr id="3" name="TextBox 2">
              <a:extLst>
                <a:ext uri="{FF2B5EF4-FFF2-40B4-BE49-F238E27FC236}">
                  <a16:creationId xmlns:a16="http://schemas.microsoft.com/office/drawing/2014/main" id="{F81FB976-221B-34CB-C6F3-B9BF12677E72}"/>
                </a:ext>
              </a:extLst>
            </p:cNvPr>
            <p:cNvSpPr txBox="1"/>
            <p:nvPr/>
          </p:nvSpPr>
          <p:spPr>
            <a:xfrm>
              <a:off x="926547" y="1185945"/>
              <a:ext cx="3704167" cy="630942"/>
            </a:xfrm>
            <a:prstGeom prst="rect">
              <a:avLst/>
            </a:prstGeom>
            <a:noFill/>
          </p:spPr>
          <p:txBody>
            <a:bodyPr wrap="square" rtlCol="0">
              <a:spAutoFit/>
            </a:bodyPr>
            <a:lstStyle/>
            <a:p>
              <a:r>
                <a:rPr lang="en-US" sz="3500" dirty="0"/>
                <a:t>Know</a:t>
              </a:r>
            </a:p>
          </p:txBody>
        </p:sp>
        <p:sp>
          <p:nvSpPr>
            <p:cNvPr id="4" name="TextBox 3">
              <a:extLst>
                <a:ext uri="{FF2B5EF4-FFF2-40B4-BE49-F238E27FC236}">
                  <a16:creationId xmlns:a16="http://schemas.microsoft.com/office/drawing/2014/main" id="{FE085A75-B603-D3B0-7CB2-A7FFCB157DA0}"/>
                </a:ext>
              </a:extLst>
            </p:cNvPr>
            <p:cNvSpPr txBox="1"/>
            <p:nvPr/>
          </p:nvSpPr>
          <p:spPr>
            <a:xfrm>
              <a:off x="926547" y="1641743"/>
              <a:ext cx="3122276" cy="646331"/>
            </a:xfrm>
            <a:prstGeom prst="rect">
              <a:avLst/>
            </a:prstGeom>
            <a:noFill/>
          </p:spPr>
          <p:txBody>
            <a:bodyPr wrap="square" rtlCol="0">
              <a:spAutoFit/>
            </a:bodyPr>
            <a:lstStyle/>
            <a:p>
              <a:r>
                <a:rPr lang="en-IN" sz="3600" b="1" dirty="0">
                  <a:latin typeface="Avenir Next" panose="020B0503020202020204" pitchFamily="34" charset="0"/>
                </a:rPr>
                <a:t>How</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926547" y="2220710"/>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B5E20ABD-1122-5291-DDD2-561AF500EC92}"/>
                </a:ext>
              </a:extLst>
            </p:cNvPr>
            <p:cNvSpPr txBox="1"/>
            <p:nvPr/>
          </p:nvSpPr>
          <p:spPr>
            <a:xfrm>
              <a:off x="926547" y="2737416"/>
              <a:ext cx="5282523" cy="1631216"/>
            </a:xfrm>
            <a:prstGeom prst="rect">
              <a:avLst/>
            </a:prstGeom>
            <a:noFill/>
          </p:spPr>
          <p:txBody>
            <a:bodyPr wrap="square" rtlCol="0">
              <a:spAutoFit/>
            </a:bodyPr>
            <a:lstStyle/>
            <a:p>
              <a:pPr algn="just" rtl="0">
                <a:spcBef>
                  <a:spcPts val="0"/>
                </a:spcBef>
                <a:spcAft>
                  <a:spcPts val="0"/>
                </a:spcAft>
              </a:pPr>
              <a:r>
                <a:rPr lang="en-IN" sz="2000" i="0" u="none" strike="noStrike" dirty="0">
                  <a:solidFill>
                    <a:srgbClr val="000000"/>
                  </a:solidFill>
                  <a:effectLst/>
                  <a:latin typeface="Avenir Next" panose="020B0503020202020204" pitchFamily="34" charset="0"/>
                </a:rPr>
                <a:t>I’m very much thankful to you for giving your valuable knowledge and knowhow to fulfil this dissertation topic.</a:t>
              </a:r>
              <a:endParaRPr lang="en-IN" sz="2000" i="0" u="none" strike="noStrike" dirty="0">
                <a:solidFill>
                  <a:srgbClr val="000000"/>
                </a:solidFill>
                <a:latin typeface="Avenir Next" panose="020B0503020202020204" pitchFamily="34" charset="0"/>
              </a:endParaRPr>
            </a:p>
            <a:p>
              <a:pPr algn="just" rtl="0">
                <a:spcBef>
                  <a:spcPts val="0"/>
                </a:spcBef>
                <a:spcAft>
                  <a:spcPts val="0"/>
                </a:spcAft>
              </a:pPr>
              <a:br>
                <a:rPr lang="en-IN" sz="2000" dirty="0">
                  <a:latin typeface="Avenir Next" panose="020B0503020202020204" pitchFamily="34" charset="0"/>
                </a:rPr>
              </a:br>
              <a:endParaRPr lang="en-US" sz="2000" dirty="0">
                <a:latin typeface="Avenir Next" panose="020B0503020202020204" pitchFamily="34" charset="0"/>
              </a:endParaRPr>
            </a:p>
          </p:txBody>
        </p:sp>
      </p:grpSp>
    </p:spTree>
    <p:extLst>
      <p:ext uri="{BB962C8B-B14F-4D97-AF65-F5344CB8AC3E}">
        <p14:creationId xmlns:p14="http://schemas.microsoft.com/office/powerpoint/2010/main" val="86983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25F7D-FB44-A991-E5EF-C34EC4FB77D2}"/>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3"/>
          <a:stretch>
            <a:fillRect/>
          </a:stretch>
        </p:blipFill>
        <p:spPr>
          <a:xfrm>
            <a:off x="1246113" y="268587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3000"/>
                    </a14:imgEffect>
                  </a14:imgLayer>
                </a14:imgProps>
              </a:ext>
            </a:extLst>
          </a:blip>
          <a:stretch>
            <a:fillRect/>
          </a:stretch>
        </p:blipFill>
        <p:spPr>
          <a:xfrm>
            <a:off x="3275055" y="2005471"/>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a:stretch>
            <a:fillRect/>
          </a:stretch>
        </p:blipFill>
        <p:spPr>
          <a:xfrm>
            <a:off x="6308969" y="268604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7"/>
          <a:srcRect/>
          <a:stretch/>
        </p:blipFill>
        <p:spPr>
          <a:xfrm>
            <a:off x="8337656" y="2685871"/>
            <a:ext cx="1648368" cy="2232000"/>
          </a:xfrm>
          <a:prstGeom prst="rect">
            <a:avLst/>
          </a:prstGeom>
        </p:spPr>
      </p:pic>
      <p:grpSp>
        <p:nvGrpSpPr>
          <p:cNvPr id="18" name="Group 17">
            <a:extLst>
              <a:ext uri="{FF2B5EF4-FFF2-40B4-BE49-F238E27FC236}">
                <a16:creationId xmlns:a16="http://schemas.microsoft.com/office/drawing/2014/main" id="{6F7E1660-610A-303A-83DF-492E5941B864}"/>
              </a:ext>
            </a:extLst>
          </p:cNvPr>
          <p:cNvGrpSpPr/>
          <p:nvPr/>
        </p:nvGrpSpPr>
        <p:grpSpPr>
          <a:xfrm>
            <a:off x="5486599" y="6267228"/>
            <a:ext cx="1208822" cy="223614"/>
            <a:chOff x="5486599" y="6267228"/>
            <a:chExt cx="1208822" cy="223614"/>
          </a:xfrm>
        </p:grpSpPr>
        <p:sp>
          <p:nvSpPr>
            <p:cNvPr id="93" name="Freeform 92">
              <a:extLst>
                <a:ext uri="{FF2B5EF4-FFF2-40B4-BE49-F238E27FC236}">
                  <a16:creationId xmlns:a16="http://schemas.microsoft.com/office/drawing/2014/main" id="{F550A114-6A73-077E-5C79-3F317420A934}"/>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8" name="Freeform 137">
              <a:extLst>
                <a:ext uri="{FF2B5EF4-FFF2-40B4-BE49-F238E27FC236}">
                  <a16:creationId xmlns:a16="http://schemas.microsoft.com/office/drawing/2014/main" id="{AE3289DC-00C9-94E2-3A53-D5DC3E581FFC}"/>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1E441F47-FAC2-B726-7DF6-A1EA780EBD0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7A27CFD6-F503-B074-8FEB-F08DF23300C7}"/>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Oval 18">
            <a:extLst>
              <a:ext uri="{FF2B5EF4-FFF2-40B4-BE49-F238E27FC236}">
                <a16:creationId xmlns:a16="http://schemas.microsoft.com/office/drawing/2014/main" id="{4D733DCF-B2F4-5DA9-5329-7E311CDDDD61}"/>
              </a:ext>
            </a:extLst>
          </p:cNvPr>
          <p:cNvSpPr/>
          <p:nvPr/>
        </p:nvSpPr>
        <p:spPr>
          <a:xfrm>
            <a:off x="5838010" y="6274615"/>
            <a:ext cx="190500" cy="187325"/>
          </a:xfrm>
          <a:prstGeom prst="ellipse">
            <a:avLst/>
          </a:pr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62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9EF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DB207-65F1-F319-D308-B614A17390AD}"/>
              </a:ext>
            </a:extLst>
          </p:cNvPr>
          <p:cNvPicPr>
            <a:picLocks noChangeAspect="1"/>
          </p:cNvPicPr>
          <p:nvPr/>
        </p:nvPicPr>
        <p:blipFill>
          <a:blip r:embed="rId3"/>
          <a:stretch>
            <a:fillRect/>
          </a:stretch>
        </p:blipFill>
        <p:spPr>
          <a:xfrm>
            <a:off x="3672684" y="0"/>
            <a:ext cx="4846633" cy="6858000"/>
          </a:xfrm>
          <a:prstGeom prst="rect">
            <a:avLst/>
          </a:prstGeom>
        </p:spPr>
      </p:pic>
    </p:spTree>
    <p:extLst>
      <p:ext uri="{BB962C8B-B14F-4D97-AF65-F5344CB8AC3E}">
        <p14:creationId xmlns:p14="http://schemas.microsoft.com/office/powerpoint/2010/main" val="2121660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463888A-514C-D8D7-80B4-26CA81E32E4F}"/>
              </a:ext>
            </a:extLst>
          </p:cNvPr>
          <p:cNvGrpSpPr/>
          <p:nvPr/>
        </p:nvGrpSpPr>
        <p:grpSpPr>
          <a:xfrm>
            <a:off x="3537439" y="2304219"/>
            <a:ext cx="5117123" cy="2249562"/>
            <a:chOff x="3886199" y="1752600"/>
            <a:chExt cx="5117123" cy="2249562"/>
          </a:xfrm>
        </p:grpSpPr>
        <p:sp>
          <p:nvSpPr>
            <p:cNvPr id="3" name="TextBox 2">
              <a:extLst>
                <a:ext uri="{FF2B5EF4-FFF2-40B4-BE49-F238E27FC236}">
                  <a16:creationId xmlns:a16="http://schemas.microsoft.com/office/drawing/2014/main" id="{A982BD0F-C764-F3FB-C4F1-8AA82D94A7E9}"/>
                </a:ext>
              </a:extLst>
            </p:cNvPr>
            <p:cNvSpPr txBox="1"/>
            <p:nvPr/>
          </p:nvSpPr>
          <p:spPr>
            <a:xfrm>
              <a:off x="3886199" y="1752600"/>
              <a:ext cx="5117123" cy="1323439"/>
            </a:xfrm>
            <a:prstGeom prst="rect">
              <a:avLst/>
            </a:prstGeom>
            <a:noFill/>
          </p:spPr>
          <p:txBody>
            <a:bodyPr wrap="square" rtlCol="0">
              <a:spAutoFit/>
            </a:bodyPr>
            <a:lstStyle/>
            <a:p>
              <a:r>
                <a:rPr lang="en-US" sz="8000" dirty="0">
                  <a:latin typeface="Avenir Next" panose="020B0503020202020204" pitchFamily="34" charset="0"/>
                </a:rPr>
                <a:t>Backup</a:t>
              </a:r>
              <a:endParaRPr lang="en-US" sz="8000" b="1" dirty="0">
                <a:latin typeface="Avenir Next" panose="020B0503020202020204" pitchFamily="34" charset="0"/>
              </a:endParaRPr>
            </a:p>
          </p:txBody>
        </p:sp>
        <p:sp>
          <p:nvSpPr>
            <p:cNvPr id="4" name="TextBox 3">
              <a:extLst>
                <a:ext uri="{FF2B5EF4-FFF2-40B4-BE49-F238E27FC236}">
                  <a16:creationId xmlns:a16="http://schemas.microsoft.com/office/drawing/2014/main" id="{52398710-050B-2CE9-45C2-F2962D0DE2F1}"/>
                </a:ext>
              </a:extLst>
            </p:cNvPr>
            <p:cNvSpPr txBox="1"/>
            <p:nvPr/>
          </p:nvSpPr>
          <p:spPr>
            <a:xfrm>
              <a:off x="3886199" y="2678723"/>
              <a:ext cx="5117123" cy="1323439"/>
            </a:xfrm>
            <a:prstGeom prst="rect">
              <a:avLst/>
            </a:prstGeom>
            <a:noFill/>
          </p:spPr>
          <p:txBody>
            <a:bodyPr wrap="square" rtlCol="0">
              <a:spAutoFit/>
            </a:bodyPr>
            <a:lstStyle/>
            <a:p>
              <a:r>
                <a:rPr lang="en-US" sz="8000" b="1" dirty="0">
                  <a:latin typeface="Avenir Next" panose="020B0503020202020204" pitchFamily="34" charset="0"/>
                </a:rPr>
                <a:t>Slides</a:t>
              </a:r>
            </a:p>
          </p:txBody>
        </p:sp>
      </p:grpSp>
    </p:spTree>
    <p:extLst>
      <p:ext uri="{BB962C8B-B14F-4D97-AF65-F5344CB8AC3E}">
        <p14:creationId xmlns:p14="http://schemas.microsoft.com/office/powerpoint/2010/main" val="178712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 name="TextBox 1">
            <a:extLst>
              <a:ext uri="{FF2B5EF4-FFF2-40B4-BE49-F238E27FC236}">
                <a16:creationId xmlns:a16="http://schemas.microsoft.com/office/drawing/2014/main" id="{A10CE5DA-C482-0E12-D1C9-6CA922D83B54}"/>
              </a:ext>
            </a:extLst>
          </p:cNvPr>
          <p:cNvSpPr txBox="1"/>
          <p:nvPr/>
        </p:nvSpPr>
        <p:spPr>
          <a:xfrm>
            <a:off x="1727200" y="5588000"/>
            <a:ext cx="3429000" cy="553998"/>
          </a:xfrm>
          <a:prstGeom prst="rect">
            <a:avLst/>
          </a:prstGeom>
          <a:noFill/>
        </p:spPr>
        <p:txBody>
          <a:bodyPr wrap="square" rtlCol="0">
            <a:spAutoFit/>
          </a:bodyPr>
          <a:lstStyle/>
          <a:p>
            <a:r>
              <a:rPr lang="en-US" sz="3000" dirty="0">
                <a:solidFill>
                  <a:srgbClr val="FF0000"/>
                </a:solidFill>
              </a:rPr>
              <a:t>Main Slide</a:t>
            </a:r>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18799"/>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06" name="Group 205">
            <a:extLst>
              <a:ext uri="{FF2B5EF4-FFF2-40B4-BE49-F238E27FC236}">
                <a16:creationId xmlns:a16="http://schemas.microsoft.com/office/drawing/2014/main" id="{33F5FF3A-5790-81C1-64F4-1FF768A6EACF}"/>
              </a:ext>
            </a:extLst>
          </p:cNvPr>
          <p:cNvGrpSpPr/>
          <p:nvPr/>
        </p:nvGrpSpPr>
        <p:grpSpPr>
          <a:xfrm>
            <a:off x="0" y="4235294"/>
            <a:ext cx="92017142" cy="1955238"/>
            <a:chOff x="373025" y="4127718"/>
            <a:chExt cx="92017142"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373025" y="4127718"/>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5333679" y="4127718"/>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9973248" y="4127718"/>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10294333" y="4127718"/>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4855210" y="4127718"/>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4933902" y="4127718"/>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9894556" y="4127718"/>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9815864" y="4127718"/>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49737172" y="4127718"/>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44776518" y="4127718"/>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54697826" y="4127718"/>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59781497" y="4127718"/>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69702805" y="4127718"/>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64742151" y="4127718"/>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74663459" y="4127718"/>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79624113" y="4127718"/>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84297336" y="4127718"/>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89257992" y="4127718"/>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5254987" y="4127718"/>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199" name="Group 198">
            <a:extLst>
              <a:ext uri="{FF2B5EF4-FFF2-40B4-BE49-F238E27FC236}">
                <a16:creationId xmlns:a16="http://schemas.microsoft.com/office/drawing/2014/main" id="{91CFC1C3-B9B2-5C19-2105-FBA2843CC7FA}"/>
              </a:ext>
            </a:extLst>
          </p:cNvPr>
          <p:cNvGrpSpPr/>
          <p:nvPr/>
        </p:nvGrpSpPr>
        <p:grpSpPr>
          <a:xfrm>
            <a:off x="-23560391" y="2582625"/>
            <a:ext cx="37723864" cy="720000"/>
            <a:chOff x="-20058434" y="2493220"/>
            <a:chExt cx="37723864" cy="72000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0058434" y="2853220"/>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813D58A8-F4DD-C40F-BD7E-9186585A895F}"/>
                </a:ext>
              </a:extLst>
            </p:cNvPr>
            <p:cNvGrpSpPr/>
            <p:nvPr/>
          </p:nvGrpSpPr>
          <p:grpSpPr>
            <a:xfrm>
              <a:off x="9155541" y="2493220"/>
              <a:ext cx="894872" cy="720000"/>
              <a:chOff x="1912177" y="2828308"/>
              <a:chExt cx="894872" cy="720000"/>
            </a:xfrm>
          </p:grpSpPr>
          <p:sp>
            <p:nvSpPr>
              <p:cNvPr id="155" name="Oval 154">
                <a:extLst>
                  <a:ext uri="{FF2B5EF4-FFF2-40B4-BE49-F238E27FC236}">
                    <a16:creationId xmlns:a16="http://schemas.microsoft.com/office/drawing/2014/main" id="{6C4BC7B5-BAAC-1C38-09A7-22E9EAD070E9}"/>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6" name="TextBox 155">
                <a:extLst>
                  <a:ext uri="{FF2B5EF4-FFF2-40B4-BE49-F238E27FC236}">
                    <a16:creationId xmlns:a16="http://schemas.microsoft.com/office/drawing/2014/main" id="{77928424-B12F-BFED-4CAA-3A6FAFCBEBAE}"/>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13" name="Group 12">
              <a:extLst>
                <a:ext uri="{FF2B5EF4-FFF2-40B4-BE49-F238E27FC236}">
                  <a16:creationId xmlns:a16="http://schemas.microsoft.com/office/drawing/2014/main" id="{D871DAD5-490B-6125-DB51-170D2DCFF794}"/>
                </a:ext>
              </a:extLst>
            </p:cNvPr>
            <p:cNvGrpSpPr/>
            <p:nvPr/>
          </p:nvGrpSpPr>
          <p:grpSpPr>
            <a:xfrm>
              <a:off x="5722437" y="2493220"/>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4005885" y="2493220"/>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2289333" y="2493220"/>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543383" y="2493220"/>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2904262" y="2493220"/>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4794484" y="2493220"/>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8398312" y="2493220"/>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6511036" y="2493220"/>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0114864" y="2493220"/>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3790488" y="2493220"/>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5507040" y="2493220"/>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19367602" y="2493220"/>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17543879" y="2493220"/>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1187710" y="2493220"/>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57" name="Group 156">
              <a:extLst>
                <a:ext uri="{FF2B5EF4-FFF2-40B4-BE49-F238E27FC236}">
                  <a16:creationId xmlns:a16="http://schemas.microsoft.com/office/drawing/2014/main" id="{51809E68-38F7-50EB-1256-501B0BF0CEA2}"/>
                </a:ext>
              </a:extLst>
            </p:cNvPr>
            <p:cNvGrpSpPr/>
            <p:nvPr/>
          </p:nvGrpSpPr>
          <p:grpSpPr>
            <a:xfrm>
              <a:off x="7438989" y="2493220"/>
              <a:ext cx="720000" cy="720000"/>
              <a:chOff x="7531659" y="2479723"/>
              <a:chExt cx="720000" cy="720000"/>
            </a:xfrm>
          </p:grpSpPr>
          <p:sp>
            <p:nvSpPr>
              <p:cNvPr id="158" name="Oval 157">
                <a:extLst>
                  <a:ext uri="{FF2B5EF4-FFF2-40B4-BE49-F238E27FC236}">
                    <a16:creationId xmlns:a16="http://schemas.microsoft.com/office/drawing/2014/main" id="{FC2CBF8B-AA50-4EE1-98A7-8CC3C4E6B4C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9" name="TextBox 158">
                <a:extLst>
                  <a:ext uri="{FF2B5EF4-FFF2-40B4-BE49-F238E27FC236}">
                    <a16:creationId xmlns:a16="http://schemas.microsoft.com/office/drawing/2014/main" id="{514CF949-8BE4-0710-B093-690209807A6A}"/>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1914462" y="2493220"/>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11046965" y="2493220"/>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2870688" y="2493220"/>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6624073" y="2493220"/>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4907527" y="2493220"/>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spTree>
    <p:extLst>
      <p:ext uri="{BB962C8B-B14F-4D97-AF65-F5344CB8AC3E}">
        <p14:creationId xmlns:p14="http://schemas.microsoft.com/office/powerpoint/2010/main" val="955792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aphicFrame>
        <p:nvGraphicFramePr>
          <p:cNvPr id="314" name="Table 313">
            <a:extLst>
              <a:ext uri="{FF2B5EF4-FFF2-40B4-BE49-F238E27FC236}">
                <a16:creationId xmlns:a16="http://schemas.microsoft.com/office/drawing/2014/main" id="{3C365741-1E83-71CA-9F5D-C707715ABA25}"/>
              </a:ext>
            </a:extLst>
          </p:cNvPr>
          <p:cNvGraphicFramePr>
            <a:graphicFrameLocks noGrp="1"/>
          </p:cNvGraphicFramePr>
          <p:nvPr>
            <p:extLst>
              <p:ext uri="{D42A27DB-BD31-4B8C-83A1-F6EECF244321}">
                <p14:modId xmlns:p14="http://schemas.microsoft.com/office/powerpoint/2010/main" val="3514159278"/>
              </p:ext>
            </p:extLst>
          </p:nvPr>
        </p:nvGraphicFramePr>
        <p:xfrm>
          <a:off x="629606" y="2071527"/>
          <a:ext cx="3571003" cy="3723624"/>
        </p:xfrm>
        <a:graphic>
          <a:graphicData uri="http://schemas.openxmlformats.org/drawingml/2006/table">
            <a:tbl>
              <a:tblPr firstRow="1" bandRow="1">
                <a:tableStyleId>{5C22544A-7EE6-4342-B048-85BDC9FD1C3A}</a:tableStyleId>
              </a:tblPr>
              <a:tblGrid>
                <a:gridCol w="1021773">
                  <a:extLst>
                    <a:ext uri="{9D8B030D-6E8A-4147-A177-3AD203B41FA5}">
                      <a16:colId xmlns:a16="http://schemas.microsoft.com/office/drawing/2014/main" val="3089179590"/>
                    </a:ext>
                  </a:extLst>
                </a:gridCol>
                <a:gridCol w="1358896">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90064514"/>
                  </a:ext>
                </a:extLst>
              </a:tr>
            </a:tbl>
          </a:graphicData>
        </a:graphic>
      </p:graphicFrame>
      <p:graphicFrame>
        <p:nvGraphicFramePr>
          <p:cNvPr id="394" name="Table 393">
            <a:extLst>
              <a:ext uri="{FF2B5EF4-FFF2-40B4-BE49-F238E27FC236}">
                <a16:creationId xmlns:a16="http://schemas.microsoft.com/office/drawing/2014/main" id="{DF3F6D5F-0C5B-7897-1388-345A0FCA8174}"/>
              </a:ext>
            </a:extLst>
          </p:cNvPr>
          <p:cNvGraphicFramePr>
            <a:graphicFrameLocks noGrp="1"/>
          </p:cNvGraphicFramePr>
          <p:nvPr>
            <p:extLst>
              <p:ext uri="{D42A27DB-BD31-4B8C-83A1-F6EECF244321}">
                <p14:modId xmlns:p14="http://schemas.microsoft.com/office/powerpoint/2010/main" val="522538916"/>
              </p:ext>
            </p:extLst>
          </p:nvPr>
        </p:nvGraphicFramePr>
        <p:xfrm>
          <a:off x="4470604" y="2068944"/>
          <a:ext cx="3571003" cy="3723624"/>
        </p:xfrm>
        <a:graphic>
          <a:graphicData uri="http://schemas.openxmlformats.org/drawingml/2006/table">
            <a:tbl>
              <a:tblPr firstRow="1" bandRow="1">
                <a:tableStyleId>{5C22544A-7EE6-4342-B048-85BDC9FD1C3A}</a:tableStyleId>
              </a:tblPr>
              <a:tblGrid>
                <a:gridCol w="1029444">
                  <a:extLst>
                    <a:ext uri="{9D8B030D-6E8A-4147-A177-3AD203B41FA5}">
                      <a16:colId xmlns:a16="http://schemas.microsoft.com/office/drawing/2014/main" val="3089179590"/>
                    </a:ext>
                  </a:extLst>
                </a:gridCol>
                <a:gridCol w="1255594">
                  <a:extLst>
                    <a:ext uri="{9D8B030D-6E8A-4147-A177-3AD203B41FA5}">
                      <a16:colId xmlns:a16="http://schemas.microsoft.com/office/drawing/2014/main" val="732000792"/>
                    </a:ext>
                  </a:extLst>
                </a:gridCol>
                <a:gridCol w="1285965">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7543793"/>
                  </a:ext>
                </a:extLst>
              </a:tr>
            </a:tbl>
          </a:graphicData>
        </a:graphic>
      </p:graphicFrame>
      <p:grpSp>
        <p:nvGrpSpPr>
          <p:cNvPr id="475" name="Group 474">
            <a:extLst>
              <a:ext uri="{FF2B5EF4-FFF2-40B4-BE49-F238E27FC236}">
                <a16:creationId xmlns:a16="http://schemas.microsoft.com/office/drawing/2014/main" id="{37042A48-073B-4040-C295-7D8E3C8FC9E6}"/>
              </a:ext>
            </a:extLst>
          </p:cNvPr>
          <p:cNvGrpSpPr/>
          <p:nvPr/>
        </p:nvGrpSpPr>
        <p:grpSpPr>
          <a:xfrm>
            <a:off x="553929" y="2291478"/>
            <a:ext cx="3387314" cy="382980"/>
            <a:chOff x="676759" y="2223240"/>
            <a:chExt cx="3387314" cy="382980"/>
          </a:xfrm>
        </p:grpSpPr>
        <p:sp>
          <p:nvSpPr>
            <p:cNvPr id="321" name="TextBox 320">
              <a:extLst>
                <a:ext uri="{FF2B5EF4-FFF2-40B4-BE49-F238E27FC236}">
                  <a16:creationId xmlns:a16="http://schemas.microsoft.com/office/drawing/2014/main" id="{9D3EA0E9-B67D-B246-B937-628458E04531}"/>
                </a:ext>
              </a:extLst>
            </p:cNvPr>
            <p:cNvSpPr txBox="1"/>
            <p:nvPr/>
          </p:nvSpPr>
          <p:spPr>
            <a:xfrm>
              <a:off x="676759" y="2223240"/>
              <a:ext cx="1192984"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329" name="TextBox 328">
              <a:extLst>
                <a:ext uri="{FF2B5EF4-FFF2-40B4-BE49-F238E27FC236}">
                  <a16:creationId xmlns:a16="http://schemas.microsoft.com/office/drawing/2014/main" id="{CD982624-D00E-E3EC-31F8-DA0EDF299DF6}"/>
                </a:ext>
              </a:extLst>
            </p:cNvPr>
            <p:cNvSpPr txBox="1"/>
            <p:nvPr/>
          </p:nvSpPr>
          <p:spPr>
            <a:xfrm>
              <a:off x="3148103" y="223688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27" name="TextBox 326">
              <a:extLst>
                <a:ext uri="{FF2B5EF4-FFF2-40B4-BE49-F238E27FC236}">
                  <a16:creationId xmlns:a16="http://schemas.microsoft.com/office/drawing/2014/main" id="{146B20A0-47A6-023A-1AE5-6BE4A26117FA}"/>
                </a:ext>
              </a:extLst>
            </p:cNvPr>
            <p:cNvSpPr txBox="1"/>
            <p:nvPr/>
          </p:nvSpPr>
          <p:spPr>
            <a:xfrm>
              <a:off x="1844604" y="2223240"/>
              <a:ext cx="12124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grpSp>
        <p:nvGrpSpPr>
          <p:cNvPr id="476" name="Group 475">
            <a:extLst>
              <a:ext uri="{FF2B5EF4-FFF2-40B4-BE49-F238E27FC236}">
                <a16:creationId xmlns:a16="http://schemas.microsoft.com/office/drawing/2014/main" id="{C835080F-F480-9C94-4C63-C562E03DE56E}"/>
              </a:ext>
            </a:extLst>
          </p:cNvPr>
          <p:cNvGrpSpPr/>
          <p:nvPr/>
        </p:nvGrpSpPr>
        <p:grpSpPr>
          <a:xfrm>
            <a:off x="946021" y="2829591"/>
            <a:ext cx="3532992" cy="2846054"/>
            <a:chOff x="946021" y="2829591"/>
            <a:chExt cx="3532992" cy="2846054"/>
          </a:xfrm>
        </p:grpSpPr>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4EBAF5F3-E150-4DE6-020A-FEB5A9C06352}"/>
                    </a:ext>
                  </a:extLst>
                </p:cNvPr>
                <p:cNvSpPr txBox="1"/>
                <p:nvPr/>
              </p:nvSpPr>
              <p:spPr>
                <a:xfrm>
                  <a:off x="952305" y="282959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m:t>
                            </m:r>
                          </m:sub>
                        </m:sSub>
                      </m:oMath>
                    </m:oMathPara>
                  </a14:m>
                  <a:endParaRPr lang="en-US" b="1" dirty="0">
                    <a:solidFill>
                      <a:schemeClr val="tx1"/>
                    </a:solidFill>
                    <a:latin typeface="Avenir Next" panose="020B0503020202020204" pitchFamily="34" charset="0"/>
                  </a:endParaRPr>
                </a:p>
              </p:txBody>
            </p:sp>
          </mc:Choice>
          <mc:Fallback xmlns="">
            <p:sp>
              <p:nvSpPr>
                <p:cNvPr id="322" name="TextBox 321">
                  <a:extLst>
                    <a:ext uri="{FF2B5EF4-FFF2-40B4-BE49-F238E27FC236}">
                      <a16:creationId xmlns:a16="http://schemas.microsoft.com/office/drawing/2014/main" id="{4EBAF5F3-E150-4DE6-020A-FEB5A9C06352}"/>
                    </a:ext>
                  </a:extLst>
                </p:cNvPr>
                <p:cNvSpPr txBox="1">
                  <a:spLocks noRot="1" noChangeAspect="1" noMove="1" noResize="1" noEditPoints="1" noAdjustHandles="1" noChangeArrowheads="1" noChangeShapeType="1" noTextEdit="1"/>
                </p:cNvSpPr>
                <p:nvPr/>
              </p:nvSpPr>
              <p:spPr>
                <a:xfrm>
                  <a:off x="952305" y="2829591"/>
                  <a:ext cx="50074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29C568EE-2DAF-5CCD-BC57-259829EB59AC}"/>
                    </a:ext>
                  </a:extLst>
                </p:cNvPr>
                <p:cNvSpPr txBox="1"/>
                <p:nvPr/>
              </p:nvSpPr>
              <p:spPr>
                <a:xfrm>
                  <a:off x="953877" y="342505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𝟐</m:t>
                            </m:r>
                          </m:sub>
                        </m:sSub>
                      </m:oMath>
                    </m:oMathPara>
                  </a14:m>
                  <a:endParaRPr lang="en-US" b="1" dirty="0">
                    <a:solidFill>
                      <a:schemeClr val="tx1"/>
                    </a:solidFill>
                    <a:latin typeface="Avenir Next" panose="020B0503020202020204" pitchFamily="34" charset="0"/>
                  </a:endParaRPr>
                </a:p>
              </p:txBody>
            </p:sp>
          </mc:Choice>
          <mc:Fallback xmlns="">
            <p:sp>
              <p:nvSpPr>
                <p:cNvPr id="323" name="TextBox 322">
                  <a:extLst>
                    <a:ext uri="{FF2B5EF4-FFF2-40B4-BE49-F238E27FC236}">
                      <a16:creationId xmlns:a16="http://schemas.microsoft.com/office/drawing/2014/main" id="{29C568EE-2DAF-5CCD-BC57-259829EB59AC}"/>
                    </a:ext>
                  </a:extLst>
                </p:cNvPr>
                <p:cNvSpPr txBox="1">
                  <a:spLocks noRot="1" noChangeAspect="1" noMove="1" noResize="1" noEditPoints="1" noAdjustHandles="1" noChangeArrowheads="1" noChangeShapeType="1" noTextEdit="1"/>
                </p:cNvSpPr>
                <p:nvPr/>
              </p:nvSpPr>
              <p:spPr>
                <a:xfrm>
                  <a:off x="953877" y="3425051"/>
                  <a:ext cx="50074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B1386C6C-DD16-54B9-23FB-1CD8103D2923}"/>
                    </a:ext>
                  </a:extLst>
                </p:cNvPr>
                <p:cNvSpPr txBox="1"/>
                <p:nvPr/>
              </p:nvSpPr>
              <p:spPr>
                <a:xfrm>
                  <a:off x="946021" y="403936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𝟑</m:t>
                            </m:r>
                          </m:sub>
                        </m:sSub>
                      </m:oMath>
                    </m:oMathPara>
                  </a14:m>
                  <a:endParaRPr lang="en-US" b="1" dirty="0">
                    <a:solidFill>
                      <a:schemeClr val="tx1"/>
                    </a:solidFill>
                    <a:latin typeface="Avenir Next" panose="020B0503020202020204" pitchFamily="34" charset="0"/>
                  </a:endParaRPr>
                </a:p>
              </p:txBody>
            </p:sp>
          </mc:Choice>
          <mc:Fallback xmlns="">
            <p:sp>
              <p:nvSpPr>
                <p:cNvPr id="324" name="TextBox 323">
                  <a:extLst>
                    <a:ext uri="{FF2B5EF4-FFF2-40B4-BE49-F238E27FC236}">
                      <a16:creationId xmlns:a16="http://schemas.microsoft.com/office/drawing/2014/main" id="{B1386C6C-DD16-54B9-23FB-1CD8103D2923}"/>
                    </a:ext>
                  </a:extLst>
                </p:cNvPr>
                <p:cNvSpPr txBox="1">
                  <a:spLocks noRot="1" noChangeAspect="1" noMove="1" noResize="1" noEditPoints="1" noAdjustHandles="1" noChangeArrowheads="1" noChangeShapeType="1" noTextEdit="1"/>
                </p:cNvSpPr>
                <p:nvPr/>
              </p:nvSpPr>
              <p:spPr>
                <a:xfrm>
                  <a:off x="946021" y="4039364"/>
                  <a:ext cx="5007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AD86E01-9753-9528-1F3F-87D37718591E}"/>
                    </a:ext>
                  </a:extLst>
                </p:cNvPr>
                <p:cNvSpPr txBox="1"/>
                <p:nvPr/>
              </p:nvSpPr>
              <p:spPr>
                <a:xfrm>
                  <a:off x="947592" y="46065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𝟒</m:t>
                            </m:r>
                          </m:sub>
                        </m:sSub>
                      </m:oMath>
                    </m:oMathPara>
                  </a14:m>
                  <a:endParaRPr lang="en-US" b="1" dirty="0">
                    <a:solidFill>
                      <a:schemeClr val="tx1"/>
                    </a:solidFill>
                    <a:latin typeface="Avenir Next" panose="020B0503020202020204" pitchFamily="34" charset="0"/>
                  </a:endParaRPr>
                </a:p>
              </p:txBody>
            </p:sp>
          </mc:Choice>
          <mc:Fallback xmlns="">
            <p:sp>
              <p:nvSpPr>
                <p:cNvPr id="325" name="TextBox 324">
                  <a:extLst>
                    <a:ext uri="{FF2B5EF4-FFF2-40B4-BE49-F238E27FC236}">
                      <a16:creationId xmlns:a16="http://schemas.microsoft.com/office/drawing/2014/main" id="{DAD86E01-9753-9528-1F3F-87D37718591E}"/>
                    </a:ext>
                  </a:extLst>
                </p:cNvPr>
                <p:cNvSpPr txBox="1">
                  <a:spLocks noRot="1" noChangeAspect="1" noMove="1" noResize="1" noEditPoints="1" noAdjustHandles="1" noChangeArrowheads="1" noChangeShapeType="1" noTextEdit="1"/>
                </p:cNvSpPr>
                <p:nvPr/>
              </p:nvSpPr>
              <p:spPr>
                <a:xfrm>
                  <a:off x="947592" y="4606543"/>
                  <a:ext cx="5007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a:extLst>
                    <a:ext uri="{FF2B5EF4-FFF2-40B4-BE49-F238E27FC236}">
                      <a16:creationId xmlns:a16="http://schemas.microsoft.com/office/drawing/2014/main" id="{0021781E-DFD8-BB61-A926-6B42EB6F2F27}"/>
                    </a:ext>
                  </a:extLst>
                </p:cNvPr>
                <p:cNvSpPr txBox="1"/>
                <p:nvPr/>
              </p:nvSpPr>
              <p:spPr>
                <a:xfrm>
                  <a:off x="949723" y="52602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𝟓</m:t>
                            </m:r>
                          </m:sub>
                        </m:sSub>
                      </m:oMath>
                    </m:oMathPara>
                  </a14:m>
                  <a:endParaRPr lang="en-US" b="1" dirty="0">
                    <a:solidFill>
                      <a:schemeClr val="tx1"/>
                    </a:solidFill>
                    <a:latin typeface="Avenir Next" panose="020B0503020202020204" pitchFamily="34" charset="0"/>
                  </a:endParaRPr>
                </a:p>
              </p:txBody>
            </p:sp>
          </mc:Choice>
          <mc:Fallback xmlns="">
            <p:sp>
              <p:nvSpPr>
                <p:cNvPr id="409" name="TextBox 408">
                  <a:extLst>
                    <a:ext uri="{FF2B5EF4-FFF2-40B4-BE49-F238E27FC236}">
                      <a16:creationId xmlns:a16="http://schemas.microsoft.com/office/drawing/2014/main" id="{0021781E-DFD8-BB61-A926-6B42EB6F2F27}"/>
                    </a:ext>
                  </a:extLst>
                </p:cNvPr>
                <p:cNvSpPr txBox="1">
                  <a:spLocks noRot="1" noChangeAspect="1" noMove="1" noResize="1" noEditPoints="1" noAdjustHandles="1" noChangeArrowheads="1" noChangeShapeType="1" noTextEdit="1"/>
                </p:cNvSpPr>
                <p:nvPr/>
              </p:nvSpPr>
              <p:spPr>
                <a:xfrm>
                  <a:off x="949723" y="5260243"/>
                  <a:ext cx="500743" cy="369332"/>
                </a:xfrm>
                <a:prstGeom prst="rect">
                  <a:avLst/>
                </a:prstGeom>
                <a:blipFill>
                  <a:blip r:embed="rId6"/>
                  <a:stretch>
                    <a:fillRect/>
                  </a:stretch>
                </a:blipFill>
              </p:spPr>
              <p:txBody>
                <a:bodyPr/>
                <a:lstStyle/>
                <a:p>
                  <a:r>
                    <a:rPr lang="en-US">
                      <a:noFill/>
                    </a:rPr>
                    <a:t> </a:t>
                  </a:r>
                </a:p>
              </p:txBody>
            </p:sp>
          </mc:Fallback>
        </mc:AlternateContent>
        <p:sp>
          <p:nvSpPr>
            <p:cNvPr id="326" name="TextBox 325">
              <a:extLst>
                <a:ext uri="{FF2B5EF4-FFF2-40B4-BE49-F238E27FC236}">
                  <a16:creationId xmlns:a16="http://schemas.microsoft.com/office/drawing/2014/main" id="{520A84A4-2714-01C1-9A0E-47343AF3F219}"/>
                </a:ext>
              </a:extLst>
            </p:cNvPr>
            <p:cNvSpPr txBox="1"/>
            <p:nvPr/>
          </p:nvSpPr>
          <p:spPr>
            <a:xfrm>
              <a:off x="2949633" y="2863864"/>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3" name="TextBox 332">
              <a:extLst>
                <a:ext uri="{FF2B5EF4-FFF2-40B4-BE49-F238E27FC236}">
                  <a16:creationId xmlns:a16="http://schemas.microsoft.com/office/drawing/2014/main" id="{46B6B506-4B99-2F10-6627-CB70C28C3B78}"/>
                </a:ext>
              </a:extLst>
            </p:cNvPr>
            <p:cNvSpPr txBox="1"/>
            <p:nvPr/>
          </p:nvSpPr>
          <p:spPr>
            <a:xfrm>
              <a:off x="2949633" y="3468059"/>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335" name="TextBox 334">
              <a:extLst>
                <a:ext uri="{FF2B5EF4-FFF2-40B4-BE49-F238E27FC236}">
                  <a16:creationId xmlns:a16="http://schemas.microsoft.com/office/drawing/2014/main" id="{DE10EEBB-3CBC-5201-82FF-F7AB50B1C987}"/>
                </a:ext>
              </a:extLst>
            </p:cNvPr>
            <p:cNvSpPr txBox="1"/>
            <p:nvPr/>
          </p:nvSpPr>
          <p:spPr>
            <a:xfrm>
              <a:off x="2949633" y="4072254"/>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6" name="TextBox 335">
              <a:extLst>
                <a:ext uri="{FF2B5EF4-FFF2-40B4-BE49-F238E27FC236}">
                  <a16:creationId xmlns:a16="http://schemas.microsoft.com/office/drawing/2014/main" id="{A601A7CC-43ED-A8C7-39A9-B31B0BCB7B02}"/>
                </a:ext>
              </a:extLst>
            </p:cNvPr>
            <p:cNvSpPr txBox="1"/>
            <p:nvPr/>
          </p:nvSpPr>
          <p:spPr>
            <a:xfrm>
              <a:off x="2949633" y="4676448"/>
              <a:ext cx="1198773" cy="369332"/>
            </a:xfrm>
            <a:prstGeom prst="rect">
              <a:avLst/>
            </a:prstGeom>
            <a:noFill/>
          </p:spPr>
          <p:txBody>
            <a:bodyPr wrap="square" rtlCol="0">
              <a:spAutoFit/>
            </a:bodyPr>
            <a:lstStyle/>
            <a:p>
              <a:r>
                <a:rPr lang="en-US" dirty="0">
                  <a:latin typeface="Avenir Next" panose="020B0503020202020204" pitchFamily="34" charset="0"/>
                </a:rPr>
                <a:t>Binomial</a:t>
              </a:r>
            </a:p>
          </p:txBody>
        </p:sp>
        <p:sp>
          <p:nvSpPr>
            <p:cNvPr id="405" name="TextBox 404">
              <a:extLst>
                <a:ext uri="{FF2B5EF4-FFF2-40B4-BE49-F238E27FC236}">
                  <a16:creationId xmlns:a16="http://schemas.microsoft.com/office/drawing/2014/main" id="{6B96CC76-ADD2-2BED-CA91-AE1BFEBD634B}"/>
                </a:ext>
              </a:extLst>
            </p:cNvPr>
            <p:cNvSpPr txBox="1"/>
            <p:nvPr/>
          </p:nvSpPr>
          <p:spPr>
            <a:xfrm>
              <a:off x="2947051" y="5294516"/>
              <a:ext cx="1498383" cy="369332"/>
            </a:xfrm>
            <a:prstGeom prst="rect">
              <a:avLst/>
            </a:prstGeom>
            <a:noFill/>
          </p:spPr>
          <p:txBody>
            <a:bodyPr wrap="square" rtlCol="0">
              <a:spAutoFit/>
            </a:bodyPr>
            <a:lstStyle/>
            <a:p>
              <a:r>
                <a:rPr lang="en-US" dirty="0">
                  <a:latin typeface="Avenir Next" panose="020B0503020202020204" pitchFamily="34" charset="0"/>
                </a:rPr>
                <a:t>Discrete</a:t>
              </a:r>
            </a:p>
          </p:txBody>
        </p:sp>
        <p:sp>
          <p:nvSpPr>
            <p:cNvPr id="344" name="TextBox 343">
              <a:extLst>
                <a:ext uri="{FF2B5EF4-FFF2-40B4-BE49-F238E27FC236}">
                  <a16:creationId xmlns:a16="http://schemas.microsoft.com/office/drawing/2014/main" id="{8C654A53-2666-DFDC-D908-3D6EAEDF7DEE}"/>
                </a:ext>
              </a:extLst>
            </p:cNvPr>
            <p:cNvSpPr txBox="1"/>
            <p:nvPr/>
          </p:nvSpPr>
          <p:spPr>
            <a:xfrm>
              <a:off x="1832291" y="2875661"/>
              <a:ext cx="608028" cy="369332"/>
            </a:xfrm>
            <a:prstGeom prst="rect">
              <a:avLst/>
            </a:prstGeom>
            <a:noFill/>
          </p:spPr>
          <p:txBody>
            <a:bodyPr wrap="square" rtlCol="0">
              <a:spAutoFit/>
            </a:bodyPr>
            <a:lstStyle/>
            <a:p>
              <a:r>
                <a:rPr lang="en-US" dirty="0">
                  <a:latin typeface="Avenir Next" panose="020B0503020202020204" pitchFamily="34" charset="0"/>
                </a:rPr>
                <a:t>Sex</a:t>
              </a:r>
            </a:p>
          </p:txBody>
        </p:sp>
        <p:sp>
          <p:nvSpPr>
            <p:cNvPr id="345" name="TextBox 344">
              <a:extLst>
                <a:ext uri="{FF2B5EF4-FFF2-40B4-BE49-F238E27FC236}">
                  <a16:creationId xmlns:a16="http://schemas.microsoft.com/office/drawing/2014/main" id="{C72FD5B5-EA55-506E-847B-DD3A1E051F5E}"/>
                </a:ext>
              </a:extLst>
            </p:cNvPr>
            <p:cNvSpPr txBox="1"/>
            <p:nvPr/>
          </p:nvSpPr>
          <p:spPr>
            <a:xfrm>
              <a:off x="1832291" y="3483324"/>
              <a:ext cx="689961" cy="369332"/>
            </a:xfrm>
            <a:prstGeom prst="rect">
              <a:avLst/>
            </a:prstGeom>
            <a:noFill/>
          </p:spPr>
          <p:txBody>
            <a:bodyPr wrap="square" rtlCol="0">
              <a:spAutoFit/>
            </a:bodyPr>
            <a:lstStyle/>
            <a:p>
              <a:r>
                <a:rPr lang="en-US" dirty="0">
                  <a:latin typeface="Avenir Next" panose="020B0503020202020204" pitchFamily="34" charset="0"/>
                </a:rPr>
                <a:t>Age</a:t>
              </a:r>
            </a:p>
          </p:txBody>
        </p:sp>
        <p:sp>
          <p:nvSpPr>
            <p:cNvPr id="346" name="TextBox 345">
              <a:extLst>
                <a:ext uri="{FF2B5EF4-FFF2-40B4-BE49-F238E27FC236}">
                  <a16:creationId xmlns:a16="http://schemas.microsoft.com/office/drawing/2014/main" id="{B9D5F302-9014-F431-7936-8A9D3DA4B823}"/>
                </a:ext>
              </a:extLst>
            </p:cNvPr>
            <p:cNvSpPr txBox="1"/>
            <p:nvPr/>
          </p:nvSpPr>
          <p:spPr>
            <a:xfrm>
              <a:off x="1832291" y="4090987"/>
              <a:ext cx="1263167" cy="369332"/>
            </a:xfrm>
            <a:prstGeom prst="rect">
              <a:avLst/>
            </a:prstGeom>
            <a:noFill/>
          </p:spPr>
          <p:txBody>
            <a:bodyPr wrap="square" rtlCol="0">
              <a:spAutoFit/>
            </a:bodyPr>
            <a:lstStyle/>
            <a:p>
              <a:r>
                <a:rPr lang="en-US" dirty="0">
                  <a:latin typeface="Avenir Next" panose="020B0503020202020204" pitchFamily="34" charset="0"/>
                </a:rPr>
                <a:t>Education</a:t>
              </a:r>
            </a:p>
          </p:txBody>
        </p:sp>
        <p:sp>
          <p:nvSpPr>
            <p:cNvPr id="347" name="TextBox 346">
              <a:extLst>
                <a:ext uri="{FF2B5EF4-FFF2-40B4-BE49-F238E27FC236}">
                  <a16:creationId xmlns:a16="http://schemas.microsoft.com/office/drawing/2014/main" id="{72C5F7DE-FA86-415E-B497-9FF51100D34A}"/>
                </a:ext>
              </a:extLst>
            </p:cNvPr>
            <p:cNvSpPr txBox="1"/>
            <p:nvPr/>
          </p:nvSpPr>
          <p:spPr>
            <a:xfrm>
              <a:off x="1832291" y="4698650"/>
              <a:ext cx="1198773" cy="369332"/>
            </a:xfrm>
            <a:prstGeom prst="rect">
              <a:avLst/>
            </a:prstGeom>
            <a:noFill/>
          </p:spPr>
          <p:txBody>
            <a:bodyPr wrap="square" rtlCol="0">
              <a:spAutoFit/>
            </a:bodyPr>
            <a:lstStyle/>
            <a:p>
              <a:r>
                <a:rPr lang="en-US" dirty="0">
                  <a:latin typeface="Avenir Next" panose="020B0503020202020204" pitchFamily="34" charset="0"/>
                </a:rPr>
                <a:t>Smoker</a:t>
              </a:r>
            </a:p>
          </p:txBody>
        </p:sp>
        <p:sp>
          <p:nvSpPr>
            <p:cNvPr id="400" name="TextBox 399">
              <a:extLst>
                <a:ext uri="{FF2B5EF4-FFF2-40B4-BE49-F238E27FC236}">
                  <a16:creationId xmlns:a16="http://schemas.microsoft.com/office/drawing/2014/main" id="{E7E206DD-4DCE-6721-98D9-8B8C8D0B2F27}"/>
                </a:ext>
              </a:extLst>
            </p:cNvPr>
            <p:cNvSpPr txBox="1"/>
            <p:nvPr/>
          </p:nvSpPr>
          <p:spPr>
            <a:xfrm>
              <a:off x="1832291" y="5306313"/>
              <a:ext cx="1156567" cy="369332"/>
            </a:xfrm>
            <a:prstGeom prst="rect">
              <a:avLst/>
            </a:prstGeom>
            <a:noFill/>
          </p:spPr>
          <p:txBody>
            <a:bodyPr wrap="square" rtlCol="0">
              <a:spAutoFit/>
            </a:bodyPr>
            <a:lstStyle/>
            <a:p>
              <a:r>
                <a:rPr lang="en-US" dirty="0">
                  <a:latin typeface="Avenir Next" panose="020B0503020202020204" pitchFamily="34" charset="0"/>
                </a:rPr>
                <a:t>Cigs/Day</a:t>
              </a:r>
            </a:p>
          </p:txBody>
        </p:sp>
      </p:grpSp>
      <p:graphicFrame>
        <p:nvGraphicFramePr>
          <p:cNvPr id="414" name="Table 413">
            <a:extLst>
              <a:ext uri="{FF2B5EF4-FFF2-40B4-BE49-F238E27FC236}">
                <a16:creationId xmlns:a16="http://schemas.microsoft.com/office/drawing/2014/main" id="{4D174A0D-0A15-0989-6F63-062CBC3690C9}"/>
              </a:ext>
            </a:extLst>
          </p:cNvPr>
          <p:cNvGraphicFramePr>
            <a:graphicFrameLocks noGrp="1"/>
          </p:cNvGraphicFramePr>
          <p:nvPr>
            <p:extLst>
              <p:ext uri="{D42A27DB-BD31-4B8C-83A1-F6EECF244321}">
                <p14:modId xmlns:p14="http://schemas.microsoft.com/office/powerpoint/2010/main" val="1817184617"/>
              </p:ext>
            </p:extLst>
          </p:nvPr>
        </p:nvGraphicFramePr>
        <p:xfrm>
          <a:off x="8311597" y="2066362"/>
          <a:ext cx="3571003" cy="3723624"/>
        </p:xfrm>
        <a:graphic>
          <a:graphicData uri="http://schemas.openxmlformats.org/drawingml/2006/table">
            <a:tbl>
              <a:tblPr firstRow="1" bandRow="1">
                <a:tableStyleId>{5C22544A-7EE6-4342-B048-85BDC9FD1C3A}</a:tableStyleId>
              </a:tblPr>
              <a:tblGrid>
                <a:gridCol w="1037119">
                  <a:extLst>
                    <a:ext uri="{9D8B030D-6E8A-4147-A177-3AD203B41FA5}">
                      <a16:colId xmlns:a16="http://schemas.microsoft.com/office/drawing/2014/main" val="3089179590"/>
                    </a:ext>
                  </a:extLst>
                </a:gridCol>
                <a:gridCol w="1343550">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77250673"/>
                  </a:ext>
                </a:extLst>
              </a:tr>
            </a:tbl>
          </a:graphicData>
        </a:graphic>
      </p:graphicFrame>
      <p:grpSp>
        <p:nvGrpSpPr>
          <p:cNvPr id="479" name="Group 478">
            <a:extLst>
              <a:ext uri="{FF2B5EF4-FFF2-40B4-BE49-F238E27FC236}">
                <a16:creationId xmlns:a16="http://schemas.microsoft.com/office/drawing/2014/main" id="{119B401D-C883-D012-BFAD-43A1DAB9ED95}"/>
              </a:ext>
            </a:extLst>
          </p:cNvPr>
          <p:cNvGrpSpPr/>
          <p:nvPr/>
        </p:nvGrpSpPr>
        <p:grpSpPr>
          <a:xfrm>
            <a:off x="8253269" y="2266422"/>
            <a:ext cx="3802254" cy="3440090"/>
            <a:chOff x="8389746" y="2266421"/>
            <a:chExt cx="3802254" cy="3440090"/>
          </a:xfrm>
        </p:grpSpPr>
        <mc:AlternateContent xmlns:mc="http://schemas.openxmlformats.org/markup-compatibility/2006" xmlns:a14="http://schemas.microsoft.com/office/drawing/2010/main">
          <mc:Choice Requires="a14">
            <p:sp>
              <p:nvSpPr>
                <p:cNvPr id="431" name="TextBox 430">
                  <a:extLst>
                    <a:ext uri="{FF2B5EF4-FFF2-40B4-BE49-F238E27FC236}">
                      <a16:creationId xmlns:a16="http://schemas.microsoft.com/office/drawing/2014/main" id="{EC8A081A-A0EE-766B-43D2-34EDA0509C03}"/>
                    </a:ext>
                  </a:extLst>
                </p:cNvPr>
                <p:cNvSpPr txBox="1"/>
                <p:nvPr/>
              </p:nvSpPr>
              <p:spPr>
                <a:xfrm>
                  <a:off x="8659008" y="409619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𝟏𝟑</m:t>
                            </m:r>
                          </m:sub>
                        </m:sSub>
                      </m:oMath>
                    </m:oMathPara>
                  </a14:m>
                  <a:endParaRPr lang="en-US" b="1" dirty="0">
                    <a:solidFill>
                      <a:schemeClr val="tx1"/>
                    </a:solidFill>
                    <a:latin typeface="Avenir Next" panose="020B0503020202020204" pitchFamily="34" charset="0"/>
                  </a:endParaRPr>
                </a:p>
              </p:txBody>
            </p:sp>
          </mc:Choice>
          <mc:Fallback xmlns="">
            <p:sp>
              <p:nvSpPr>
                <p:cNvPr id="431" name="TextBox 430">
                  <a:extLst>
                    <a:ext uri="{FF2B5EF4-FFF2-40B4-BE49-F238E27FC236}">
                      <a16:creationId xmlns:a16="http://schemas.microsoft.com/office/drawing/2014/main" id="{EC8A081A-A0EE-766B-43D2-34EDA0509C03}"/>
                    </a:ext>
                  </a:extLst>
                </p:cNvPr>
                <p:cNvSpPr txBox="1">
                  <a:spLocks noRot="1" noChangeAspect="1" noMove="1" noResize="1" noEditPoints="1" noAdjustHandles="1" noChangeArrowheads="1" noChangeShapeType="1" noTextEdit="1"/>
                </p:cNvSpPr>
                <p:nvPr/>
              </p:nvSpPr>
              <p:spPr>
                <a:xfrm>
                  <a:off x="8659008" y="4096193"/>
                  <a:ext cx="5007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2" name="TextBox 431">
                  <a:extLst>
                    <a:ext uri="{FF2B5EF4-FFF2-40B4-BE49-F238E27FC236}">
                      <a16:creationId xmlns:a16="http://schemas.microsoft.com/office/drawing/2014/main" id="{A354D8CE-4BA7-0D51-3510-E32AAE6495AC}"/>
                    </a:ext>
                  </a:extLst>
                </p:cNvPr>
                <p:cNvSpPr txBox="1"/>
                <p:nvPr/>
              </p:nvSpPr>
              <p:spPr>
                <a:xfrm>
                  <a:off x="8629583" y="3408009"/>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𝟏𝟐</m:t>
                            </m:r>
                          </m:sub>
                        </m:sSub>
                      </m:oMath>
                    </m:oMathPara>
                  </a14:m>
                  <a:endParaRPr lang="en-US" b="1" dirty="0">
                    <a:solidFill>
                      <a:schemeClr val="tx1"/>
                    </a:solidFill>
                    <a:latin typeface="Avenir Next" panose="020B0503020202020204" pitchFamily="34" charset="0"/>
                  </a:endParaRPr>
                </a:p>
              </p:txBody>
            </p:sp>
          </mc:Choice>
          <mc:Fallback xmlns="">
            <p:sp>
              <p:nvSpPr>
                <p:cNvPr id="432" name="TextBox 431">
                  <a:extLst>
                    <a:ext uri="{FF2B5EF4-FFF2-40B4-BE49-F238E27FC236}">
                      <a16:creationId xmlns:a16="http://schemas.microsoft.com/office/drawing/2014/main" id="{A354D8CE-4BA7-0D51-3510-E32AAE6495AC}"/>
                    </a:ext>
                  </a:extLst>
                </p:cNvPr>
                <p:cNvSpPr txBox="1">
                  <a:spLocks noRot="1" noChangeAspect="1" noMove="1" noResize="1" noEditPoints="1" noAdjustHandles="1" noChangeArrowheads="1" noChangeShapeType="1" noTextEdit="1"/>
                </p:cNvSpPr>
                <p:nvPr/>
              </p:nvSpPr>
              <p:spPr>
                <a:xfrm>
                  <a:off x="8629583" y="3408009"/>
                  <a:ext cx="500743" cy="369332"/>
                </a:xfrm>
                <a:prstGeom prst="rect">
                  <a:avLst/>
                </a:prstGeom>
                <a:blipFill>
                  <a:blip r:embed="rId8"/>
                  <a:stretch>
                    <a:fillRect/>
                  </a:stretch>
                </a:blipFill>
              </p:spPr>
              <p:txBody>
                <a:bodyPr/>
                <a:lstStyle/>
                <a:p>
                  <a:r>
                    <a:rPr lang="en-US">
                      <a:noFill/>
                    </a:rPr>
                    <a:t> </a:t>
                  </a:r>
                </a:p>
              </p:txBody>
            </p:sp>
          </mc:Fallback>
        </mc:AlternateContent>
        <p:sp>
          <p:nvSpPr>
            <p:cNvPr id="433" name="TextBox 432">
              <a:extLst>
                <a:ext uri="{FF2B5EF4-FFF2-40B4-BE49-F238E27FC236}">
                  <a16:creationId xmlns:a16="http://schemas.microsoft.com/office/drawing/2014/main" id="{5F8FF9E9-C7EC-0622-90B1-9FA7B19397D5}"/>
                </a:ext>
              </a:extLst>
            </p:cNvPr>
            <p:cNvSpPr txBox="1"/>
            <p:nvPr/>
          </p:nvSpPr>
          <p:spPr>
            <a:xfrm>
              <a:off x="8389746" y="2266421"/>
              <a:ext cx="1231926"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24" name="TextBox 423">
              <a:extLst>
                <a:ext uri="{FF2B5EF4-FFF2-40B4-BE49-F238E27FC236}">
                  <a16:creationId xmlns:a16="http://schemas.microsoft.com/office/drawing/2014/main" id="{7600E372-135B-7F3A-78C0-FCB61D92090E}"/>
                </a:ext>
              </a:extLst>
            </p:cNvPr>
            <p:cNvSpPr txBox="1"/>
            <p:nvPr/>
          </p:nvSpPr>
          <p:spPr>
            <a:xfrm>
              <a:off x="10833794" y="228006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427" name="TextBox 426">
              <a:extLst>
                <a:ext uri="{FF2B5EF4-FFF2-40B4-BE49-F238E27FC236}">
                  <a16:creationId xmlns:a16="http://schemas.microsoft.com/office/drawing/2014/main" id="{9D9077A9-DFBB-5552-EE14-5AD808457D5D}"/>
                </a:ext>
              </a:extLst>
            </p:cNvPr>
            <p:cNvSpPr txBox="1"/>
            <p:nvPr/>
          </p:nvSpPr>
          <p:spPr>
            <a:xfrm>
              <a:off x="10662620" y="4129083"/>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8" name="TextBox 427">
              <a:extLst>
                <a:ext uri="{FF2B5EF4-FFF2-40B4-BE49-F238E27FC236}">
                  <a16:creationId xmlns:a16="http://schemas.microsoft.com/office/drawing/2014/main" id="{EA667F95-7B0E-A565-D9D6-46664AFBC15D}"/>
                </a:ext>
              </a:extLst>
            </p:cNvPr>
            <p:cNvSpPr txBox="1"/>
            <p:nvPr/>
          </p:nvSpPr>
          <p:spPr>
            <a:xfrm>
              <a:off x="10631624" y="3477914"/>
              <a:ext cx="1405701"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19" name="TextBox 418">
              <a:extLst>
                <a:ext uri="{FF2B5EF4-FFF2-40B4-BE49-F238E27FC236}">
                  <a16:creationId xmlns:a16="http://schemas.microsoft.com/office/drawing/2014/main" id="{786A2062-4438-589D-14D9-B269B64FEF00}"/>
                </a:ext>
              </a:extLst>
            </p:cNvPr>
            <p:cNvSpPr txBox="1"/>
            <p:nvPr/>
          </p:nvSpPr>
          <p:spPr>
            <a:xfrm>
              <a:off x="9543944" y="2266421"/>
              <a:ext cx="1306026" cy="369332"/>
            </a:xfrm>
            <a:prstGeom prst="rect">
              <a:avLst/>
            </a:prstGeom>
            <a:noFill/>
          </p:spPr>
          <p:txBody>
            <a:bodyPr wrap="square" rtlCol="0">
              <a:spAutoFit/>
            </a:bodyPr>
            <a:lstStyle/>
            <a:p>
              <a:r>
                <a:rPr lang="en-US" dirty="0">
                  <a:latin typeface="Avenir Next" panose="020B0503020202020204" pitchFamily="34" charset="0"/>
                </a:rPr>
                <a:t>Covariate</a:t>
              </a:r>
            </a:p>
          </p:txBody>
        </p:sp>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A7E7C2C2-785B-B473-E316-809396B341AD}"/>
                    </a:ext>
                  </a:extLst>
                </p:cNvPr>
                <p:cNvSpPr txBox="1"/>
                <p:nvPr/>
              </p:nvSpPr>
              <p:spPr>
                <a:xfrm>
                  <a:off x="8659008" y="286924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𝟏𝟏</m:t>
                            </m:r>
                          </m:sub>
                        </m:sSub>
                      </m:oMath>
                    </m:oMathPara>
                  </a14:m>
                  <a:endParaRPr lang="en-US" b="1" dirty="0">
                    <a:solidFill>
                      <a:schemeClr val="tx1"/>
                    </a:solidFill>
                    <a:latin typeface="Avenir Next" panose="020B0503020202020204" pitchFamily="34" charset="0"/>
                  </a:endParaRPr>
                </a:p>
              </p:txBody>
            </p:sp>
          </mc:Choice>
          <mc:Fallback xmlns="">
            <p:sp>
              <p:nvSpPr>
                <p:cNvPr id="447" name="TextBox 446">
                  <a:extLst>
                    <a:ext uri="{FF2B5EF4-FFF2-40B4-BE49-F238E27FC236}">
                      <a16:creationId xmlns:a16="http://schemas.microsoft.com/office/drawing/2014/main" id="{A7E7C2C2-785B-B473-E316-809396B341AD}"/>
                    </a:ext>
                  </a:extLst>
                </p:cNvPr>
                <p:cNvSpPr txBox="1">
                  <a:spLocks noRot="1" noChangeAspect="1" noMove="1" noResize="1" noEditPoints="1" noAdjustHandles="1" noChangeArrowheads="1" noChangeShapeType="1" noTextEdit="1"/>
                </p:cNvSpPr>
                <p:nvPr/>
              </p:nvSpPr>
              <p:spPr>
                <a:xfrm>
                  <a:off x="8659008" y="2869244"/>
                  <a:ext cx="500743" cy="369332"/>
                </a:xfrm>
                <a:prstGeom prst="rect">
                  <a:avLst/>
                </a:prstGeom>
                <a:blipFill>
                  <a:blip r:embed="rId9"/>
                  <a:stretch>
                    <a:fillRect/>
                  </a:stretch>
                </a:blipFill>
              </p:spPr>
              <p:txBody>
                <a:bodyPr/>
                <a:lstStyle/>
                <a:p>
                  <a:r>
                    <a:rPr lang="en-US">
                      <a:noFill/>
                    </a:rPr>
                    <a:t> </a:t>
                  </a:r>
                </a:p>
              </p:txBody>
            </p:sp>
          </mc:Fallback>
        </mc:AlternateContent>
        <p:sp>
          <p:nvSpPr>
            <p:cNvPr id="448" name="TextBox 447">
              <a:extLst>
                <a:ext uri="{FF2B5EF4-FFF2-40B4-BE49-F238E27FC236}">
                  <a16:creationId xmlns:a16="http://schemas.microsoft.com/office/drawing/2014/main" id="{0BB8DAC8-4A3C-2EAC-668C-C214D816CCB9}"/>
                </a:ext>
              </a:extLst>
            </p:cNvPr>
            <p:cNvSpPr txBox="1"/>
            <p:nvPr/>
          </p:nvSpPr>
          <p:spPr>
            <a:xfrm>
              <a:off x="10662620" y="2902134"/>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3D0D9BE1-2F51-9A3F-2C01-6CDB489A339D}"/>
                    </a:ext>
                  </a:extLst>
                </p:cNvPr>
                <p:cNvSpPr txBox="1"/>
                <p:nvPr/>
              </p:nvSpPr>
              <p:spPr>
                <a:xfrm>
                  <a:off x="8659008" y="462055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𝟏𝟒</m:t>
                            </m:r>
                          </m:sub>
                        </m:sSub>
                      </m:oMath>
                    </m:oMathPara>
                  </a14:m>
                  <a:endParaRPr lang="en-US" b="1" dirty="0">
                    <a:solidFill>
                      <a:schemeClr val="tx1"/>
                    </a:solidFill>
                    <a:latin typeface="Avenir Next" panose="020B0503020202020204" pitchFamily="34" charset="0"/>
                  </a:endParaRPr>
                </a:p>
              </p:txBody>
            </p:sp>
          </mc:Choice>
          <mc:Fallback xmlns="">
            <p:sp>
              <p:nvSpPr>
                <p:cNvPr id="450" name="TextBox 449">
                  <a:extLst>
                    <a:ext uri="{FF2B5EF4-FFF2-40B4-BE49-F238E27FC236}">
                      <a16:creationId xmlns:a16="http://schemas.microsoft.com/office/drawing/2014/main" id="{3D0D9BE1-2F51-9A3F-2C01-6CDB489A339D}"/>
                    </a:ext>
                  </a:extLst>
                </p:cNvPr>
                <p:cNvSpPr txBox="1">
                  <a:spLocks noRot="1" noChangeAspect="1" noMove="1" noResize="1" noEditPoints="1" noAdjustHandles="1" noChangeArrowheads="1" noChangeShapeType="1" noTextEdit="1"/>
                </p:cNvSpPr>
                <p:nvPr/>
              </p:nvSpPr>
              <p:spPr>
                <a:xfrm>
                  <a:off x="8659008" y="4620552"/>
                  <a:ext cx="500743" cy="369332"/>
                </a:xfrm>
                <a:prstGeom prst="rect">
                  <a:avLst/>
                </a:prstGeom>
                <a:blipFill>
                  <a:blip r:embed="rId10"/>
                  <a:stretch>
                    <a:fillRect/>
                  </a:stretch>
                </a:blipFill>
              </p:spPr>
              <p:txBody>
                <a:bodyPr/>
                <a:lstStyle/>
                <a:p>
                  <a:r>
                    <a:rPr lang="en-US">
                      <a:noFill/>
                    </a:rPr>
                    <a:t> </a:t>
                  </a:r>
                </a:p>
              </p:txBody>
            </p:sp>
          </mc:Fallback>
        </mc:AlternateContent>
        <p:sp>
          <p:nvSpPr>
            <p:cNvPr id="451" name="TextBox 450">
              <a:extLst>
                <a:ext uri="{FF2B5EF4-FFF2-40B4-BE49-F238E27FC236}">
                  <a16:creationId xmlns:a16="http://schemas.microsoft.com/office/drawing/2014/main" id="{4FDE7F9C-7939-F7D9-0D83-A8282A9411EA}"/>
                </a:ext>
              </a:extLst>
            </p:cNvPr>
            <p:cNvSpPr txBox="1"/>
            <p:nvPr/>
          </p:nvSpPr>
          <p:spPr>
            <a:xfrm>
              <a:off x="10662620" y="4653442"/>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3880BD01-BC39-2603-5D2A-E224DA9DDE66}"/>
                    </a:ext>
                  </a:extLst>
                </p:cNvPr>
                <p:cNvSpPr txBox="1"/>
                <p:nvPr/>
              </p:nvSpPr>
              <p:spPr>
                <a:xfrm>
                  <a:off x="8659008" y="523790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𝟏𝟓</m:t>
                            </m:r>
                          </m:sub>
                        </m:sSub>
                      </m:oMath>
                    </m:oMathPara>
                  </a14:m>
                  <a:endParaRPr lang="en-US" b="1" dirty="0">
                    <a:solidFill>
                      <a:schemeClr val="tx1"/>
                    </a:solidFill>
                    <a:latin typeface="Avenir Next" panose="020B0503020202020204" pitchFamily="34" charset="0"/>
                  </a:endParaRPr>
                </a:p>
              </p:txBody>
            </p:sp>
          </mc:Choice>
          <mc:Fallback xmlns="">
            <p:sp>
              <p:nvSpPr>
                <p:cNvPr id="453" name="TextBox 452">
                  <a:extLst>
                    <a:ext uri="{FF2B5EF4-FFF2-40B4-BE49-F238E27FC236}">
                      <a16:creationId xmlns:a16="http://schemas.microsoft.com/office/drawing/2014/main" id="{3880BD01-BC39-2603-5D2A-E224DA9DDE66}"/>
                    </a:ext>
                  </a:extLst>
                </p:cNvPr>
                <p:cNvSpPr txBox="1">
                  <a:spLocks noRot="1" noChangeAspect="1" noMove="1" noResize="1" noEditPoints="1" noAdjustHandles="1" noChangeArrowheads="1" noChangeShapeType="1" noTextEdit="1"/>
                </p:cNvSpPr>
                <p:nvPr/>
              </p:nvSpPr>
              <p:spPr>
                <a:xfrm>
                  <a:off x="8659008" y="5237901"/>
                  <a:ext cx="500743" cy="369332"/>
                </a:xfrm>
                <a:prstGeom prst="rect">
                  <a:avLst/>
                </a:prstGeom>
                <a:blipFill>
                  <a:blip r:embed="rId11"/>
                  <a:stretch>
                    <a:fillRect/>
                  </a:stretch>
                </a:blipFill>
              </p:spPr>
              <p:txBody>
                <a:bodyPr/>
                <a:lstStyle/>
                <a:p>
                  <a:r>
                    <a:rPr lang="en-US">
                      <a:noFill/>
                    </a:rPr>
                    <a:t> </a:t>
                  </a:r>
                </a:p>
              </p:txBody>
            </p:sp>
          </mc:Fallback>
        </mc:AlternateContent>
        <p:sp>
          <p:nvSpPr>
            <p:cNvPr id="454" name="TextBox 453">
              <a:extLst>
                <a:ext uri="{FF2B5EF4-FFF2-40B4-BE49-F238E27FC236}">
                  <a16:creationId xmlns:a16="http://schemas.microsoft.com/office/drawing/2014/main" id="{19C7A482-BD5A-49D7-6D95-23580D1B2A7C}"/>
                </a:ext>
              </a:extLst>
            </p:cNvPr>
            <p:cNvSpPr txBox="1"/>
            <p:nvPr/>
          </p:nvSpPr>
          <p:spPr>
            <a:xfrm>
              <a:off x="10662620" y="5270791"/>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2" name="TextBox 421">
              <a:extLst>
                <a:ext uri="{FF2B5EF4-FFF2-40B4-BE49-F238E27FC236}">
                  <a16:creationId xmlns:a16="http://schemas.microsoft.com/office/drawing/2014/main" id="{A9242836-F636-9EDA-DFB2-56F944886694}"/>
                </a:ext>
              </a:extLst>
            </p:cNvPr>
            <p:cNvSpPr txBox="1"/>
            <p:nvPr/>
          </p:nvSpPr>
          <p:spPr>
            <a:xfrm>
              <a:off x="9503218" y="4096238"/>
              <a:ext cx="1302109" cy="369332"/>
            </a:xfrm>
            <a:prstGeom prst="rect">
              <a:avLst/>
            </a:prstGeom>
            <a:noFill/>
          </p:spPr>
          <p:txBody>
            <a:bodyPr wrap="square" rtlCol="0">
              <a:spAutoFit/>
            </a:bodyPr>
            <a:lstStyle/>
            <a:p>
              <a:r>
                <a:rPr lang="en-US" dirty="0">
                  <a:latin typeface="Avenir Next" panose="020B0503020202020204" pitchFamily="34" charset="0"/>
                </a:rPr>
                <a:t>BMI</a:t>
              </a:r>
            </a:p>
          </p:txBody>
        </p:sp>
        <p:sp>
          <p:nvSpPr>
            <p:cNvPr id="423" name="TextBox 422">
              <a:extLst>
                <a:ext uri="{FF2B5EF4-FFF2-40B4-BE49-F238E27FC236}">
                  <a16:creationId xmlns:a16="http://schemas.microsoft.com/office/drawing/2014/main" id="{15EC31A7-6E4A-D2B0-0F92-16E775545E5D}"/>
                </a:ext>
              </a:extLst>
            </p:cNvPr>
            <p:cNvSpPr txBox="1"/>
            <p:nvPr/>
          </p:nvSpPr>
          <p:spPr>
            <a:xfrm>
              <a:off x="9503218" y="3532379"/>
              <a:ext cx="1198773" cy="369332"/>
            </a:xfrm>
            <a:prstGeom prst="rect">
              <a:avLst/>
            </a:prstGeom>
            <a:noFill/>
          </p:spPr>
          <p:txBody>
            <a:bodyPr wrap="square" rtlCol="0">
              <a:spAutoFit/>
            </a:bodyPr>
            <a:lstStyle/>
            <a:p>
              <a:r>
                <a:rPr lang="en-US" b="1" dirty="0">
                  <a:latin typeface="Avenir Next" panose="020B0503020202020204" pitchFamily="34" charset="0"/>
                </a:rPr>
                <a:t>Dias</a:t>
              </a:r>
              <a:r>
                <a:rPr lang="en-US" dirty="0">
                  <a:latin typeface="Avenir Next" panose="020B0503020202020204" pitchFamily="34" charset="0"/>
                </a:rPr>
                <a:t> BP</a:t>
              </a:r>
            </a:p>
          </p:txBody>
        </p:sp>
        <p:sp>
          <p:nvSpPr>
            <p:cNvPr id="449" name="TextBox 448">
              <a:extLst>
                <a:ext uri="{FF2B5EF4-FFF2-40B4-BE49-F238E27FC236}">
                  <a16:creationId xmlns:a16="http://schemas.microsoft.com/office/drawing/2014/main" id="{F4F775AB-DAE4-870A-28F9-6D25855B212C}"/>
                </a:ext>
              </a:extLst>
            </p:cNvPr>
            <p:cNvSpPr txBox="1"/>
            <p:nvPr/>
          </p:nvSpPr>
          <p:spPr>
            <a:xfrm>
              <a:off x="9503218" y="2941224"/>
              <a:ext cx="1247518" cy="369332"/>
            </a:xfrm>
            <a:prstGeom prst="rect">
              <a:avLst/>
            </a:prstGeom>
            <a:noFill/>
          </p:spPr>
          <p:txBody>
            <a:bodyPr wrap="square" rtlCol="0">
              <a:spAutoFit/>
            </a:bodyPr>
            <a:lstStyle/>
            <a:p>
              <a:r>
                <a:rPr lang="en-US" b="1" dirty="0">
                  <a:latin typeface="Avenir Next" panose="020B0503020202020204" pitchFamily="34" charset="0"/>
                </a:rPr>
                <a:t>Sys</a:t>
              </a:r>
              <a:r>
                <a:rPr lang="en-US" dirty="0">
                  <a:latin typeface="Avenir Next" panose="020B0503020202020204" pitchFamily="34" charset="0"/>
                </a:rPr>
                <a:t> BP</a:t>
              </a:r>
            </a:p>
          </p:txBody>
        </p:sp>
        <p:sp>
          <p:nvSpPr>
            <p:cNvPr id="452" name="TextBox 451">
              <a:extLst>
                <a:ext uri="{FF2B5EF4-FFF2-40B4-BE49-F238E27FC236}">
                  <a16:creationId xmlns:a16="http://schemas.microsoft.com/office/drawing/2014/main" id="{1451BB99-F9B9-11F9-BD0D-A88FE761FF31}"/>
                </a:ext>
              </a:extLst>
            </p:cNvPr>
            <p:cNvSpPr txBox="1"/>
            <p:nvPr/>
          </p:nvSpPr>
          <p:spPr>
            <a:xfrm>
              <a:off x="9503218" y="4578209"/>
              <a:ext cx="1288461" cy="646331"/>
            </a:xfrm>
            <a:prstGeom prst="rect">
              <a:avLst/>
            </a:prstGeom>
            <a:noFill/>
          </p:spPr>
          <p:txBody>
            <a:bodyPr wrap="square" rtlCol="0">
              <a:spAutoFit/>
            </a:bodyPr>
            <a:lstStyle/>
            <a:p>
              <a:r>
                <a:rPr lang="en-US" b="1" dirty="0">
                  <a:latin typeface="Avenir Next" panose="020B0503020202020204" pitchFamily="34" charset="0"/>
                </a:rPr>
                <a:t>Heart</a:t>
              </a:r>
              <a:r>
                <a:rPr lang="en-US" dirty="0">
                  <a:latin typeface="Avenir Next" panose="020B0503020202020204" pitchFamily="34" charset="0"/>
                </a:rPr>
                <a:t> Rate</a:t>
              </a:r>
            </a:p>
          </p:txBody>
        </p:sp>
        <p:sp>
          <p:nvSpPr>
            <p:cNvPr id="455" name="TextBox 454">
              <a:extLst>
                <a:ext uri="{FF2B5EF4-FFF2-40B4-BE49-F238E27FC236}">
                  <a16:creationId xmlns:a16="http://schemas.microsoft.com/office/drawing/2014/main" id="{F0A4A91E-8DBE-B9C9-5AE2-98048CD7BBE6}"/>
                </a:ext>
              </a:extLst>
            </p:cNvPr>
            <p:cNvSpPr txBox="1"/>
            <p:nvPr/>
          </p:nvSpPr>
          <p:spPr>
            <a:xfrm>
              <a:off x="9503218" y="5337179"/>
              <a:ext cx="1370347" cy="369332"/>
            </a:xfrm>
            <a:prstGeom prst="rect">
              <a:avLst/>
            </a:prstGeom>
            <a:noFill/>
          </p:spPr>
          <p:txBody>
            <a:bodyPr wrap="square" rtlCol="0">
              <a:spAutoFit/>
            </a:bodyPr>
            <a:lstStyle/>
            <a:p>
              <a:r>
                <a:rPr lang="en-US" dirty="0">
                  <a:latin typeface="Avenir Next" panose="020B0503020202020204" pitchFamily="34" charset="0"/>
                </a:rPr>
                <a:t>Glucose</a:t>
              </a:r>
            </a:p>
          </p:txBody>
        </p:sp>
      </p:grpSp>
      <p:grpSp>
        <p:nvGrpSpPr>
          <p:cNvPr id="478" name="Group 477">
            <a:extLst>
              <a:ext uri="{FF2B5EF4-FFF2-40B4-BE49-F238E27FC236}">
                <a16:creationId xmlns:a16="http://schemas.microsoft.com/office/drawing/2014/main" id="{AFA1EF2C-72E4-FD92-0F4B-2DC40B69DA92}"/>
              </a:ext>
            </a:extLst>
          </p:cNvPr>
          <p:cNvGrpSpPr/>
          <p:nvPr/>
        </p:nvGrpSpPr>
        <p:grpSpPr>
          <a:xfrm>
            <a:off x="4412276" y="2241711"/>
            <a:ext cx="3799667" cy="3532846"/>
            <a:chOff x="4548753" y="2255355"/>
            <a:chExt cx="3799667" cy="3532846"/>
          </a:xfrm>
        </p:grpSpPr>
        <p:sp>
          <p:nvSpPr>
            <p:cNvPr id="413" name="TextBox 412">
              <a:extLst>
                <a:ext uri="{FF2B5EF4-FFF2-40B4-BE49-F238E27FC236}">
                  <a16:creationId xmlns:a16="http://schemas.microsoft.com/office/drawing/2014/main" id="{8C18B215-7F8A-85D1-7EC4-0B8796D30416}"/>
                </a:ext>
              </a:extLst>
            </p:cNvPr>
            <p:cNvSpPr txBox="1"/>
            <p:nvPr/>
          </p:nvSpPr>
          <p:spPr>
            <a:xfrm>
              <a:off x="4548753" y="2269003"/>
              <a:ext cx="1183307"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04" name="TextBox 403">
              <a:extLst>
                <a:ext uri="{FF2B5EF4-FFF2-40B4-BE49-F238E27FC236}">
                  <a16:creationId xmlns:a16="http://schemas.microsoft.com/office/drawing/2014/main" id="{0F398DFA-76A9-5CE0-4B1E-4F58F546BAC8}"/>
                </a:ext>
              </a:extLst>
            </p:cNvPr>
            <p:cNvSpPr txBox="1"/>
            <p:nvPr/>
          </p:nvSpPr>
          <p:spPr>
            <a:xfrm>
              <a:off x="6897267" y="2255355"/>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99" name="TextBox 398">
              <a:extLst>
                <a:ext uri="{FF2B5EF4-FFF2-40B4-BE49-F238E27FC236}">
                  <a16:creationId xmlns:a16="http://schemas.microsoft.com/office/drawing/2014/main" id="{88FA20A6-AC77-F649-01DE-653CCD3E7BF0}"/>
                </a:ext>
              </a:extLst>
            </p:cNvPr>
            <p:cNvSpPr txBox="1"/>
            <p:nvPr/>
          </p:nvSpPr>
          <p:spPr>
            <a:xfrm>
              <a:off x="5689302" y="2269003"/>
              <a:ext cx="13392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nvGrpSpPr>
            <p:cNvPr id="477" name="Group 476">
              <a:extLst>
                <a:ext uri="{FF2B5EF4-FFF2-40B4-BE49-F238E27FC236}">
                  <a16:creationId xmlns:a16="http://schemas.microsoft.com/office/drawing/2014/main" id="{315884CC-7DBE-9D6D-12D8-84BC7FEFFD4C}"/>
                </a:ext>
              </a:extLst>
            </p:cNvPr>
            <p:cNvGrpSpPr/>
            <p:nvPr/>
          </p:nvGrpSpPr>
          <p:grpSpPr>
            <a:xfrm>
              <a:off x="4802516" y="2849031"/>
              <a:ext cx="3545904" cy="2939170"/>
              <a:chOff x="4802516" y="2849031"/>
              <a:chExt cx="3545904" cy="2939170"/>
            </a:xfrm>
          </p:grpSpPr>
          <mc:AlternateContent xmlns:mc="http://schemas.openxmlformats.org/markup-compatibility/2006" xmlns:a14="http://schemas.microsoft.com/office/drawing/2010/main">
            <mc:Choice Requires="a14">
              <p:sp>
                <p:nvSpPr>
                  <p:cNvPr id="410" name="TextBox 409">
                    <a:extLst>
                      <a:ext uri="{FF2B5EF4-FFF2-40B4-BE49-F238E27FC236}">
                        <a16:creationId xmlns:a16="http://schemas.microsoft.com/office/drawing/2014/main" id="{6C3C28DB-2F34-F806-D71C-768332009F6C}"/>
                      </a:ext>
                    </a:extLst>
                  </p:cNvPr>
                  <p:cNvSpPr txBox="1"/>
                  <p:nvPr/>
                </p:nvSpPr>
                <p:spPr>
                  <a:xfrm>
                    <a:off x="4841369" y="284903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𝟔</m:t>
                              </m:r>
                            </m:sub>
                          </m:sSub>
                        </m:oMath>
                      </m:oMathPara>
                    </a14:m>
                    <a:endParaRPr lang="en-US" b="1" dirty="0">
                      <a:solidFill>
                        <a:schemeClr val="tx1"/>
                      </a:solidFill>
                      <a:latin typeface="Avenir Next" panose="020B0503020202020204" pitchFamily="34" charset="0"/>
                    </a:endParaRPr>
                  </a:p>
                </p:txBody>
              </p:sp>
            </mc:Choice>
            <mc:Fallback xmlns="">
              <p:sp>
                <p:nvSpPr>
                  <p:cNvPr id="410" name="TextBox 409">
                    <a:extLst>
                      <a:ext uri="{FF2B5EF4-FFF2-40B4-BE49-F238E27FC236}">
                        <a16:creationId xmlns:a16="http://schemas.microsoft.com/office/drawing/2014/main" id="{6C3C28DB-2F34-F806-D71C-768332009F6C}"/>
                      </a:ext>
                    </a:extLst>
                  </p:cNvPr>
                  <p:cNvSpPr txBox="1">
                    <a:spLocks noRot="1" noChangeAspect="1" noMove="1" noResize="1" noEditPoints="1" noAdjustHandles="1" noChangeArrowheads="1" noChangeShapeType="1" noTextEdit="1"/>
                  </p:cNvSpPr>
                  <p:nvPr/>
                </p:nvSpPr>
                <p:spPr>
                  <a:xfrm>
                    <a:off x="4841369" y="2849031"/>
                    <a:ext cx="500743"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TextBox 410">
                    <a:extLst>
                      <a:ext uri="{FF2B5EF4-FFF2-40B4-BE49-F238E27FC236}">
                        <a16:creationId xmlns:a16="http://schemas.microsoft.com/office/drawing/2014/main" id="{298464BD-739B-87AC-4710-2E58C1A6F33E}"/>
                      </a:ext>
                    </a:extLst>
                  </p:cNvPr>
                  <p:cNvSpPr txBox="1"/>
                  <p:nvPr/>
                </p:nvSpPr>
                <p:spPr>
                  <a:xfrm>
                    <a:off x="4802516" y="3447846"/>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𝟕</m:t>
                              </m:r>
                            </m:sub>
                          </m:sSub>
                        </m:oMath>
                      </m:oMathPara>
                    </a14:m>
                    <a:endParaRPr lang="en-US" b="1" dirty="0">
                      <a:solidFill>
                        <a:schemeClr val="tx1"/>
                      </a:solidFill>
                      <a:latin typeface="Avenir Next" panose="020B0503020202020204" pitchFamily="34" charset="0"/>
                    </a:endParaRPr>
                  </a:p>
                </p:txBody>
              </p:sp>
            </mc:Choice>
            <mc:Fallback xmlns="">
              <p:sp>
                <p:nvSpPr>
                  <p:cNvPr id="411" name="TextBox 410">
                    <a:extLst>
                      <a:ext uri="{FF2B5EF4-FFF2-40B4-BE49-F238E27FC236}">
                        <a16:creationId xmlns:a16="http://schemas.microsoft.com/office/drawing/2014/main" id="{298464BD-739B-87AC-4710-2E58C1A6F33E}"/>
                      </a:ext>
                    </a:extLst>
                  </p:cNvPr>
                  <p:cNvSpPr txBox="1">
                    <a:spLocks noRot="1" noChangeAspect="1" noMove="1" noResize="1" noEditPoints="1" noAdjustHandles="1" noChangeArrowheads="1" noChangeShapeType="1" noTextEdit="1"/>
                  </p:cNvSpPr>
                  <p:nvPr/>
                </p:nvSpPr>
                <p:spPr>
                  <a:xfrm>
                    <a:off x="4802516" y="3447846"/>
                    <a:ext cx="50074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TextBox 411">
                    <a:extLst>
                      <a:ext uri="{FF2B5EF4-FFF2-40B4-BE49-F238E27FC236}">
                        <a16:creationId xmlns:a16="http://schemas.microsoft.com/office/drawing/2014/main" id="{B64622B4-0252-902C-ABAC-9A37EE194FC0}"/>
                      </a:ext>
                    </a:extLst>
                  </p:cNvPr>
                  <p:cNvSpPr txBox="1"/>
                  <p:nvPr/>
                </p:nvSpPr>
                <p:spPr>
                  <a:xfrm>
                    <a:off x="4819586" y="403052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𝟖</m:t>
                              </m:r>
                            </m:sub>
                          </m:sSub>
                        </m:oMath>
                      </m:oMathPara>
                    </a14:m>
                    <a:endParaRPr lang="en-US" b="1" dirty="0">
                      <a:solidFill>
                        <a:schemeClr val="tx1"/>
                      </a:solidFill>
                      <a:latin typeface="Avenir Next" panose="020B0503020202020204" pitchFamily="34" charset="0"/>
                    </a:endParaRPr>
                  </a:p>
                </p:txBody>
              </p:sp>
            </mc:Choice>
            <mc:Fallback xmlns="">
              <p:sp>
                <p:nvSpPr>
                  <p:cNvPr id="412" name="TextBox 411">
                    <a:extLst>
                      <a:ext uri="{FF2B5EF4-FFF2-40B4-BE49-F238E27FC236}">
                        <a16:creationId xmlns:a16="http://schemas.microsoft.com/office/drawing/2014/main" id="{B64622B4-0252-902C-ABAC-9A37EE194FC0}"/>
                      </a:ext>
                    </a:extLst>
                  </p:cNvPr>
                  <p:cNvSpPr txBox="1">
                    <a:spLocks noRot="1" noChangeAspect="1" noMove="1" noResize="1" noEditPoints="1" noAdjustHandles="1" noChangeArrowheads="1" noChangeShapeType="1" noTextEdit="1"/>
                  </p:cNvSpPr>
                  <p:nvPr/>
                </p:nvSpPr>
                <p:spPr>
                  <a:xfrm>
                    <a:off x="4819586" y="4030524"/>
                    <a:ext cx="500743" cy="369332"/>
                  </a:xfrm>
                  <a:prstGeom prst="rect">
                    <a:avLst/>
                  </a:prstGeom>
                  <a:blipFill>
                    <a:blip r:embed="rId14"/>
                    <a:stretch>
                      <a:fillRect/>
                    </a:stretch>
                  </a:blipFill>
                </p:spPr>
                <p:txBody>
                  <a:bodyPr/>
                  <a:lstStyle/>
                  <a:p>
                    <a:r>
                      <a:rPr lang="en-US">
                        <a:noFill/>
                      </a:rPr>
                      <a:t> </a:t>
                    </a:r>
                  </a:p>
                </p:txBody>
              </p:sp>
            </mc:Fallback>
          </mc:AlternateContent>
          <p:sp>
            <p:nvSpPr>
              <p:cNvPr id="406" name="TextBox 405">
                <a:extLst>
                  <a:ext uri="{FF2B5EF4-FFF2-40B4-BE49-F238E27FC236}">
                    <a16:creationId xmlns:a16="http://schemas.microsoft.com/office/drawing/2014/main" id="{FACD40B3-81B0-A5A4-AEA5-38D198CFDA48}"/>
                  </a:ext>
                </a:extLst>
              </p:cNvPr>
              <p:cNvSpPr txBox="1"/>
              <p:nvPr/>
            </p:nvSpPr>
            <p:spPr>
              <a:xfrm>
                <a:off x="6821627" y="2892039"/>
                <a:ext cx="1451888"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7" name="TextBox 406">
                <a:extLst>
                  <a:ext uri="{FF2B5EF4-FFF2-40B4-BE49-F238E27FC236}">
                    <a16:creationId xmlns:a16="http://schemas.microsoft.com/office/drawing/2014/main" id="{CF4864E0-1256-F310-59DF-955163E8DDDF}"/>
                  </a:ext>
                </a:extLst>
              </p:cNvPr>
              <p:cNvSpPr txBox="1"/>
              <p:nvPr/>
            </p:nvSpPr>
            <p:spPr>
              <a:xfrm>
                <a:off x="6806128" y="3480736"/>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8" name="TextBox 407">
                <a:extLst>
                  <a:ext uri="{FF2B5EF4-FFF2-40B4-BE49-F238E27FC236}">
                    <a16:creationId xmlns:a16="http://schemas.microsoft.com/office/drawing/2014/main" id="{6AB9355E-498C-677F-1AE9-FDAAAEE2248F}"/>
                  </a:ext>
                </a:extLst>
              </p:cNvPr>
              <p:cNvSpPr txBox="1"/>
              <p:nvPr/>
            </p:nvSpPr>
            <p:spPr>
              <a:xfrm>
                <a:off x="6821627" y="4100429"/>
                <a:ext cx="1394325" cy="369332"/>
              </a:xfrm>
              <a:prstGeom prst="rect">
                <a:avLst/>
              </a:prstGeom>
              <a:noFill/>
            </p:spPr>
            <p:txBody>
              <a:bodyPr wrap="square" rtlCol="0">
                <a:spAutoFit/>
              </a:bodyPr>
              <a:lstStyle/>
              <a:p>
                <a:r>
                  <a:rPr lang="en-US" dirty="0">
                    <a:latin typeface="Avenir Next" panose="020B0503020202020204" pitchFamily="34" charset="0"/>
                  </a:rPr>
                  <a:t>Categorical</a:t>
                </a:r>
              </a:p>
            </p:txBody>
          </p:sp>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89AC4057-D6C5-5BFC-79BC-A34857B13FC2}"/>
                      </a:ext>
                    </a:extLst>
                  </p:cNvPr>
                  <p:cNvSpPr txBox="1"/>
                  <p:nvPr/>
                </p:nvSpPr>
                <p:spPr>
                  <a:xfrm>
                    <a:off x="4852709" y="469972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𝟗</m:t>
                              </m:r>
                            </m:sub>
                          </m:sSub>
                        </m:oMath>
                      </m:oMathPara>
                    </a14:m>
                    <a:endParaRPr lang="en-US" b="1" dirty="0">
                      <a:solidFill>
                        <a:schemeClr val="tx1"/>
                      </a:solidFill>
                      <a:latin typeface="Avenir Next" panose="020B0503020202020204" pitchFamily="34" charset="0"/>
                    </a:endParaRPr>
                  </a:p>
                </p:txBody>
              </p:sp>
            </mc:Choice>
            <mc:Fallback xmlns="">
              <p:sp>
                <p:nvSpPr>
                  <p:cNvPr id="429" name="TextBox 428">
                    <a:extLst>
                      <a:ext uri="{FF2B5EF4-FFF2-40B4-BE49-F238E27FC236}">
                        <a16:creationId xmlns:a16="http://schemas.microsoft.com/office/drawing/2014/main" id="{89AC4057-D6C5-5BFC-79BC-A34857B13FC2}"/>
                      </a:ext>
                    </a:extLst>
                  </p:cNvPr>
                  <p:cNvSpPr txBox="1">
                    <a:spLocks noRot="1" noChangeAspect="1" noMove="1" noResize="1" noEditPoints="1" noAdjustHandles="1" noChangeArrowheads="1" noChangeShapeType="1" noTextEdit="1"/>
                  </p:cNvSpPr>
                  <p:nvPr/>
                </p:nvSpPr>
                <p:spPr>
                  <a:xfrm>
                    <a:off x="4852709" y="4699722"/>
                    <a:ext cx="500743"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TextBox 429">
                    <a:extLst>
                      <a:ext uri="{FF2B5EF4-FFF2-40B4-BE49-F238E27FC236}">
                        <a16:creationId xmlns:a16="http://schemas.microsoft.com/office/drawing/2014/main" id="{81C2DBE5-2E33-0779-35D1-6045C3D73845}"/>
                      </a:ext>
                    </a:extLst>
                  </p:cNvPr>
                  <p:cNvSpPr txBox="1"/>
                  <p:nvPr/>
                </p:nvSpPr>
                <p:spPr>
                  <a:xfrm>
                    <a:off x="4838784" y="5310680"/>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𝟏𝟎</m:t>
                              </m:r>
                            </m:sub>
                          </m:sSub>
                        </m:oMath>
                      </m:oMathPara>
                    </a14:m>
                    <a:endParaRPr lang="en-US" b="1" dirty="0">
                      <a:solidFill>
                        <a:schemeClr val="tx1"/>
                      </a:solidFill>
                      <a:latin typeface="Avenir Next" panose="020B0503020202020204" pitchFamily="34" charset="0"/>
                    </a:endParaRPr>
                  </a:p>
                </p:txBody>
              </p:sp>
            </mc:Choice>
            <mc:Fallback xmlns="">
              <p:sp>
                <p:nvSpPr>
                  <p:cNvPr id="430" name="TextBox 429">
                    <a:extLst>
                      <a:ext uri="{FF2B5EF4-FFF2-40B4-BE49-F238E27FC236}">
                        <a16:creationId xmlns:a16="http://schemas.microsoft.com/office/drawing/2014/main" id="{81C2DBE5-2E33-0779-35D1-6045C3D73845}"/>
                      </a:ext>
                    </a:extLst>
                  </p:cNvPr>
                  <p:cNvSpPr txBox="1">
                    <a:spLocks noRot="1" noChangeAspect="1" noMove="1" noResize="1" noEditPoints="1" noAdjustHandles="1" noChangeArrowheads="1" noChangeShapeType="1" noTextEdit="1"/>
                  </p:cNvSpPr>
                  <p:nvPr/>
                </p:nvSpPr>
                <p:spPr>
                  <a:xfrm>
                    <a:off x="4838784" y="5310680"/>
                    <a:ext cx="500743" cy="369332"/>
                  </a:xfrm>
                  <a:prstGeom prst="rect">
                    <a:avLst/>
                  </a:prstGeom>
                  <a:blipFill>
                    <a:blip r:embed="rId16"/>
                    <a:stretch>
                      <a:fillRect/>
                    </a:stretch>
                  </a:blipFill>
                </p:spPr>
                <p:txBody>
                  <a:bodyPr/>
                  <a:lstStyle/>
                  <a:p>
                    <a:r>
                      <a:rPr lang="en-US">
                        <a:noFill/>
                      </a:rPr>
                      <a:t> </a:t>
                    </a:r>
                  </a:p>
                </p:txBody>
              </p:sp>
            </mc:Fallback>
          </mc:AlternateContent>
          <p:sp>
            <p:nvSpPr>
              <p:cNvPr id="425" name="TextBox 424">
                <a:extLst>
                  <a:ext uri="{FF2B5EF4-FFF2-40B4-BE49-F238E27FC236}">
                    <a16:creationId xmlns:a16="http://schemas.microsoft.com/office/drawing/2014/main" id="{BE9135C9-5AF5-CA01-AF66-E1A1984FB2EF}"/>
                  </a:ext>
                </a:extLst>
              </p:cNvPr>
              <p:cNvSpPr txBox="1"/>
              <p:nvPr/>
            </p:nvSpPr>
            <p:spPr>
              <a:xfrm>
                <a:off x="6850037" y="4733995"/>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26" name="TextBox 425">
                <a:extLst>
                  <a:ext uri="{FF2B5EF4-FFF2-40B4-BE49-F238E27FC236}">
                    <a16:creationId xmlns:a16="http://schemas.microsoft.com/office/drawing/2014/main" id="{B8F7106F-8957-4F6C-F7E2-101F0E5F4DCD}"/>
                  </a:ext>
                </a:extLst>
              </p:cNvPr>
              <p:cNvSpPr txBox="1"/>
              <p:nvPr/>
            </p:nvSpPr>
            <p:spPr>
              <a:xfrm>
                <a:off x="6834540" y="5353688"/>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0" name="TextBox 419">
                <a:extLst>
                  <a:ext uri="{FF2B5EF4-FFF2-40B4-BE49-F238E27FC236}">
                    <a16:creationId xmlns:a16="http://schemas.microsoft.com/office/drawing/2014/main" id="{A86D0FAB-7FD9-470C-AB00-36F8055D02DE}"/>
                  </a:ext>
                </a:extLst>
              </p:cNvPr>
              <p:cNvSpPr txBox="1"/>
              <p:nvPr/>
            </p:nvSpPr>
            <p:spPr>
              <a:xfrm>
                <a:off x="5651541" y="4817050"/>
                <a:ext cx="1252375" cy="369332"/>
              </a:xfrm>
              <a:prstGeom prst="rect">
                <a:avLst/>
              </a:prstGeom>
              <a:noFill/>
            </p:spPr>
            <p:txBody>
              <a:bodyPr wrap="square" rtlCol="0">
                <a:spAutoFit/>
              </a:bodyPr>
              <a:lstStyle/>
              <a:p>
                <a:r>
                  <a:rPr lang="en-US" dirty="0">
                    <a:latin typeface="Avenir Next" panose="020B0503020202020204" pitchFamily="34" charset="0"/>
                  </a:rPr>
                  <a:t>Diabetes</a:t>
                </a:r>
              </a:p>
            </p:txBody>
          </p:sp>
          <p:sp>
            <p:nvSpPr>
              <p:cNvPr id="401" name="TextBox 400">
                <a:extLst>
                  <a:ext uri="{FF2B5EF4-FFF2-40B4-BE49-F238E27FC236}">
                    <a16:creationId xmlns:a16="http://schemas.microsoft.com/office/drawing/2014/main" id="{4B537FBA-00CD-0A4B-188D-00DE5F83E0ED}"/>
                  </a:ext>
                </a:extLst>
              </p:cNvPr>
              <p:cNvSpPr txBox="1"/>
              <p:nvPr/>
            </p:nvSpPr>
            <p:spPr>
              <a:xfrm>
                <a:off x="5651541" y="2876541"/>
                <a:ext cx="1076069" cy="646331"/>
              </a:xfrm>
              <a:prstGeom prst="rect">
                <a:avLst/>
              </a:prstGeom>
              <a:noFill/>
            </p:spPr>
            <p:txBody>
              <a:bodyPr wrap="square" rtlCol="0">
                <a:spAutoFit/>
              </a:bodyPr>
              <a:lstStyle/>
              <a:p>
                <a:r>
                  <a:rPr lang="en-US" b="1" dirty="0">
                    <a:latin typeface="Avenir Next" panose="020B0503020202020204" pitchFamily="34" charset="0"/>
                  </a:rPr>
                  <a:t>Bp</a:t>
                </a:r>
                <a:r>
                  <a:rPr lang="en-US" dirty="0">
                    <a:latin typeface="Avenir Next" panose="020B0503020202020204" pitchFamily="34" charset="0"/>
                  </a:rPr>
                  <a:t> Meds</a:t>
                </a:r>
              </a:p>
            </p:txBody>
          </p:sp>
          <p:sp>
            <p:nvSpPr>
              <p:cNvPr id="402" name="TextBox 401">
                <a:extLst>
                  <a:ext uri="{FF2B5EF4-FFF2-40B4-BE49-F238E27FC236}">
                    <a16:creationId xmlns:a16="http://schemas.microsoft.com/office/drawing/2014/main" id="{193A2CB1-80FF-5CAB-AF04-EAE50E761FCE}"/>
                  </a:ext>
                </a:extLst>
              </p:cNvPr>
              <p:cNvSpPr txBox="1"/>
              <p:nvPr/>
            </p:nvSpPr>
            <p:spPr>
              <a:xfrm>
                <a:off x="5651541" y="3551852"/>
                <a:ext cx="914147" cy="369332"/>
              </a:xfrm>
              <a:prstGeom prst="rect">
                <a:avLst/>
              </a:prstGeom>
              <a:noFill/>
            </p:spPr>
            <p:txBody>
              <a:bodyPr wrap="square" rtlCol="0">
                <a:spAutoFit/>
              </a:bodyPr>
              <a:lstStyle/>
              <a:p>
                <a:r>
                  <a:rPr lang="en-US" b="1" dirty="0">
                    <a:latin typeface="Avenir Next" panose="020B0503020202020204" pitchFamily="34" charset="0"/>
                  </a:rPr>
                  <a:t>Prev.</a:t>
                </a:r>
                <a:r>
                  <a:rPr lang="en-US" dirty="0">
                    <a:latin typeface="Avenir Next" panose="020B0503020202020204" pitchFamily="34" charset="0"/>
                  </a:rPr>
                  <a:t> </a:t>
                </a:r>
              </a:p>
            </p:txBody>
          </p:sp>
          <p:sp>
            <p:nvSpPr>
              <p:cNvPr id="456" name="TextBox 455">
                <a:extLst>
                  <a:ext uri="{FF2B5EF4-FFF2-40B4-BE49-F238E27FC236}">
                    <a16:creationId xmlns:a16="http://schemas.microsoft.com/office/drawing/2014/main" id="{F4AD774F-3E22-9D56-51DB-A5D3E05CB2E0}"/>
                  </a:ext>
                </a:extLst>
              </p:cNvPr>
              <p:cNvSpPr txBox="1"/>
              <p:nvPr/>
            </p:nvSpPr>
            <p:spPr>
              <a:xfrm>
                <a:off x="5651541" y="3786139"/>
                <a:ext cx="980110" cy="369332"/>
              </a:xfrm>
              <a:prstGeom prst="rect">
                <a:avLst/>
              </a:prstGeom>
              <a:noFill/>
            </p:spPr>
            <p:txBody>
              <a:bodyPr wrap="square" rtlCol="0">
                <a:spAutoFit/>
              </a:bodyPr>
              <a:lstStyle/>
              <a:p>
                <a:r>
                  <a:rPr lang="en-US" dirty="0">
                    <a:latin typeface="Avenir Next" panose="020B0503020202020204" pitchFamily="34" charset="0"/>
                  </a:rPr>
                  <a:t>Stroke</a:t>
                </a:r>
              </a:p>
            </p:txBody>
          </p:sp>
          <p:sp>
            <p:nvSpPr>
              <p:cNvPr id="462" name="TextBox 461">
                <a:extLst>
                  <a:ext uri="{FF2B5EF4-FFF2-40B4-BE49-F238E27FC236}">
                    <a16:creationId xmlns:a16="http://schemas.microsoft.com/office/drawing/2014/main" id="{1A825F48-8403-E758-FB94-DB60C097C89C}"/>
                  </a:ext>
                </a:extLst>
              </p:cNvPr>
              <p:cNvSpPr txBox="1"/>
              <p:nvPr/>
            </p:nvSpPr>
            <p:spPr>
              <a:xfrm>
                <a:off x="5651541" y="4184451"/>
                <a:ext cx="914147" cy="369332"/>
              </a:xfrm>
              <a:prstGeom prst="rect">
                <a:avLst/>
              </a:prstGeom>
              <a:noFill/>
            </p:spPr>
            <p:txBody>
              <a:bodyPr wrap="square" rtlCol="0">
                <a:spAutoFit/>
              </a:bodyPr>
              <a:lstStyle/>
              <a:p>
                <a:r>
                  <a:rPr lang="en-US" b="1" dirty="0">
                    <a:latin typeface="Avenir Next" panose="020B0503020202020204" pitchFamily="34" charset="0"/>
                  </a:rPr>
                  <a:t>Prev. </a:t>
                </a:r>
              </a:p>
            </p:txBody>
          </p:sp>
          <p:sp>
            <p:nvSpPr>
              <p:cNvPr id="463" name="TextBox 462">
                <a:extLst>
                  <a:ext uri="{FF2B5EF4-FFF2-40B4-BE49-F238E27FC236}">
                    <a16:creationId xmlns:a16="http://schemas.microsoft.com/office/drawing/2014/main" id="{FCDD80C4-D0BE-3E5E-B0DF-CF764A522AC9}"/>
                  </a:ext>
                </a:extLst>
              </p:cNvPr>
              <p:cNvSpPr txBox="1"/>
              <p:nvPr/>
            </p:nvSpPr>
            <p:spPr>
              <a:xfrm>
                <a:off x="5651541" y="4418738"/>
                <a:ext cx="980110" cy="369332"/>
              </a:xfrm>
              <a:prstGeom prst="rect">
                <a:avLst/>
              </a:prstGeom>
              <a:noFill/>
            </p:spPr>
            <p:txBody>
              <a:bodyPr wrap="square" rtlCol="0">
                <a:spAutoFit/>
              </a:bodyPr>
              <a:lstStyle/>
              <a:p>
                <a:r>
                  <a:rPr lang="en-US" dirty="0">
                    <a:latin typeface="Avenir Next" panose="020B0503020202020204" pitchFamily="34" charset="0"/>
                  </a:rPr>
                  <a:t>Hyp</a:t>
                </a:r>
              </a:p>
            </p:txBody>
          </p:sp>
          <p:sp>
            <p:nvSpPr>
              <p:cNvPr id="421" name="TextBox 420">
                <a:extLst>
                  <a:ext uri="{FF2B5EF4-FFF2-40B4-BE49-F238E27FC236}">
                    <a16:creationId xmlns:a16="http://schemas.microsoft.com/office/drawing/2014/main" id="{B51622BB-EF30-6474-DDE6-56B74007B4AB}"/>
                  </a:ext>
                </a:extLst>
              </p:cNvPr>
              <p:cNvSpPr txBox="1"/>
              <p:nvPr/>
            </p:nvSpPr>
            <p:spPr>
              <a:xfrm>
                <a:off x="5651541" y="5215360"/>
                <a:ext cx="1322464" cy="338554"/>
              </a:xfrm>
              <a:prstGeom prst="rect">
                <a:avLst/>
              </a:prstGeom>
              <a:noFill/>
            </p:spPr>
            <p:txBody>
              <a:bodyPr wrap="square" rtlCol="0">
                <a:spAutoFit/>
              </a:bodyPr>
              <a:lstStyle/>
              <a:p>
                <a:r>
                  <a:rPr lang="en-US" sz="1600" b="1" dirty="0">
                    <a:latin typeface="Avenir Next" panose="020B0503020202020204" pitchFamily="34" charset="0"/>
                  </a:rPr>
                  <a:t>Total</a:t>
                </a:r>
              </a:p>
            </p:txBody>
          </p:sp>
          <p:sp>
            <p:nvSpPr>
              <p:cNvPr id="464" name="TextBox 463">
                <a:extLst>
                  <a:ext uri="{FF2B5EF4-FFF2-40B4-BE49-F238E27FC236}">
                    <a16:creationId xmlns:a16="http://schemas.microsoft.com/office/drawing/2014/main" id="{DABCA3C6-79A6-803A-1B16-63A1EFBD60C1}"/>
                  </a:ext>
                </a:extLst>
              </p:cNvPr>
              <p:cNvSpPr txBox="1"/>
              <p:nvPr/>
            </p:nvSpPr>
            <p:spPr>
              <a:xfrm>
                <a:off x="5667463" y="5449647"/>
                <a:ext cx="1443020" cy="338554"/>
              </a:xfrm>
              <a:prstGeom prst="rect">
                <a:avLst/>
              </a:prstGeom>
              <a:noFill/>
            </p:spPr>
            <p:txBody>
              <a:bodyPr wrap="square" rtlCol="0">
                <a:spAutoFit/>
              </a:bodyPr>
              <a:lstStyle/>
              <a:p>
                <a:r>
                  <a:rPr lang="en-US" sz="1600" dirty="0">
                    <a:latin typeface="Avenir Next" panose="020B0503020202020204" pitchFamily="34" charset="0"/>
                  </a:rPr>
                  <a:t>Cholesterol</a:t>
                </a:r>
              </a:p>
            </p:txBody>
          </p:sp>
        </p:grpSp>
      </p:grpSp>
    </p:spTree>
    <p:extLst>
      <p:ext uri="{BB962C8B-B14F-4D97-AF65-F5344CB8AC3E}">
        <p14:creationId xmlns:p14="http://schemas.microsoft.com/office/powerpoint/2010/main" val="187017303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7E4A35-E4E8-02F0-631E-49F77090BB6F}"/>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3"/>
          <a:stretch>
            <a:fillRect/>
          </a:stretch>
        </p:blipFill>
        <p:spPr>
          <a:xfrm>
            <a:off x="1246113" y="2734266"/>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stretch>
            <a:fillRect/>
          </a:stretch>
        </p:blipFill>
        <p:spPr>
          <a:xfrm>
            <a:off x="3274970" y="2734266"/>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3000"/>
                    </a14:imgEffect>
                  </a14:imgLayer>
                </a14:imgProps>
              </a:ext>
            </a:extLst>
          </a:blip>
          <a:stretch>
            <a:fillRect/>
          </a:stretch>
        </p:blipFill>
        <p:spPr>
          <a:xfrm>
            <a:off x="5303827" y="2053866"/>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7"/>
          <a:srcRect/>
          <a:stretch/>
        </p:blipFill>
        <p:spPr>
          <a:xfrm>
            <a:off x="8337656" y="2734266"/>
            <a:ext cx="1648368" cy="2232000"/>
          </a:xfrm>
          <a:prstGeom prst="rect">
            <a:avLst/>
          </a:prstGeom>
        </p:spPr>
      </p:pic>
      <p:grpSp>
        <p:nvGrpSpPr>
          <p:cNvPr id="2" name="Group 1">
            <a:extLst>
              <a:ext uri="{FF2B5EF4-FFF2-40B4-BE49-F238E27FC236}">
                <a16:creationId xmlns:a16="http://schemas.microsoft.com/office/drawing/2014/main" id="{2F16B83A-4507-115B-0D16-64B72F315104}"/>
              </a:ext>
            </a:extLst>
          </p:cNvPr>
          <p:cNvGrpSpPr/>
          <p:nvPr/>
        </p:nvGrpSpPr>
        <p:grpSpPr>
          <a:xfrm>
            <a:off x="5486599" y="6267228"/>
            <a:ext cx="1208822" cy="223614"/>
            <a:chOff x="5486599" y="6267228"/>
            <a:chExt cx="1208822" cy="223614"/>
          </a:xfrm>
        </p:grpSpPr>
        <p:sp>
          <p:nvSpPr>
            <p:cNvPr id="3" name="Freeform 2">
              <a:extLst>
                <a:ext uri="{FF2B5EF4-FFF2-40B4-BE49-F238E27FC236}">
                  <a16:creationId xmlns:a16="http://schemas.microsoft.com/office/drawing/2014/main" id="{7CD88396-E0E1-795A-947F-ECC746B9409C}"/>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7CF45DC8-E5AA-14E7-A040-6844A8F3122A}"/>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E07BBC00-6578-FDBC-183A-1E25913DB7A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2431D49F-8081-6E1E-3A62-A4D3EBA4F6D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Oval 6">
            <a:extLst>
              <a:ext uri="{FF2B5EF4-FFF2-40B4-BE49-F238E27FC236}">
                <a16:creationId xmlns:a16="http://schemas.microsoft.com/office/drawing/2014/main" id="{746C4B3E-6734-8C78-C59A-AC6403A82784}"/>
              </a:ext>
            </a:extLst>
          </p:cNvPr>
          <p:cNvSpPr/>
          <p:nvPr/>
        </p:nvSpPr>
        <p:spPr>
          <a:xfrm>
            <a:off x="6160227" y="6287678"/>
            <a:ext cx="190500" cy="187325"/>
          </a:xfrm>
          <a:prstGeom prst="ellipse">
            <a:avLst/>
          </a:pr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4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707D94-D40C-1093-1D9E-2077665F0163}"/>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6"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3"/>
          <a:stretch>
            <a:fillRect/>
          </a:stretch>
        </p:blipFill>
        <p:spPr>
          <a:xfrm>
            <a:off x="1774433" y="259411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stretch>
            <a:fillRect/>
          </a:stretch>
        </p:blipFill>
        <p:spPr>
          <a:xfrm>
            <a:off x="3914846" y="2594111"/>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stretch>
            <a:fillRect/>
          </a:stretch>
        </p:blipFill>
        <p:spPr>
          <a:xfrm>
            <a:off x="6055259" y="259428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9000"/>
                    </a14:imgEffect>
                  </a14:imgLayer>
                </a14:imgProps>
              </a:ext>
            </a:extLst>
          </a:blip>
          <a:srcRect/>
          <a:stretch/>
        </p:blipFill>
        <p:spPr>
          <a:xfrm>
            <a:off x="8195416" y="1913711"/>
            <a:ext cx="2653341" cy="3592800"/>
          </a:xfrm>
          <a:prstGeom prst="rect">
            <a:avLst/>
          </a:prstGeom>
          <a:effectLst>
            <a:glow>
              <a:schemeClr val="accent1">
                <a:alpha val="40000"/>
              </a:schemeClr>
            </a:glow>
            <a:outerShdw blurRad="401865" dist="262301" dir="8880000" sx="99000" sy="99000" algn="t" rotWithShape="0">
              <a:schemeClr val="bg1">
                <a:lumMod val="85000"/>
                <a:alpha val="62000"/>
              </a:schemeClr>
            </a:outerShdw>
            <a:softEdge rad="0"/>
          </a:effectLst>
        </p:spPr>
      </p:pic>
      <p:sp>
        <p:nvSpPr>
          <p:cNvPr id="59" name="Hexagon 58">
            <a:extLst>
              <a:ext uri="{FF2B5EF4-FFF2-40B4-BE49-F238E27FC236}">
                <a16:creationId xmlns:a16="http://schemas.microsoft.com/office/drawing/2014/main" id="{36391CE5-94A9-C34C-2F7B-CA7866B7F73E}"/>
              </a:ext>
            </a:extLst>
          </p:cNvPr>
          <p:cNvSpPr/>
          <p:nvPr/>
        </p:nvSpPr>
        <p:spPr>
          <a:xfrm rot="21584110">
            <a:off x="16086" y="7604596"/>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60" name="Group 59">
            <a:extLst>
              <a:ext uri="{FF2B5EF4-FFF2-40B4-BE49-F238E27FC236}">
                <a16:creationId xmlns:a16="http://schemas.microsoft.com/office/drawing/2014/main" id="{237F93D5-C1BD-3D35-A518-9A07A8785641}"/>
              </a:ext>
            </a:extLst>
          </p:cNvPr>
          <p:cNvGrpSpPr/>
          <p:nvPr/>
        </p:nvGrpSpPr>
        <p:grpSpPr>
          <a:xfrm>
            <a:off x="15421591" y="0"/>
            <a:ext cx="10744500" cy="6858000"/>
            <a:chOff x="1630380" y="0"/>
            <a:chExt cx="10744500" cy="6858000"/>
          </a:xfrm>
        </p:grpSpPr>
        <p:grpSp>
          <p:nvGrpSpPr>
            <p:cNvPr id="61" name="Group 60">
              <a:extLst>
                <a:ext uri="{FF2B5EF4-FFF2-40B4-BE49-F238E27FC236}">
                  <a16:creationId xmlns:a16="http://schemas.microsoft.com/office/drawing/2014/main" id="{D90F6B25-2822-CB63-1CAE-03755E183C2E}"/>
                </a:ext>
              </a:extLst>
            </p:cNvPr>
            <p:cNvGrpSpPr/>
            <p:nvPr/>
          </p:nvGrpSpPr>
          <p:grpSpPr>
            <a:xfrm>
              <a:off x="1630380" y="0"/>
              <a:ext cx="10744500" cy="6858000"/>
              <a:chOff x="1668480" y="0"/>
              <a:chExt cx="10744500" cy="6858000"/>
            </a:xfrm>
          </p:grpSpPr>
          <p:sp>
            <p:nvSpPr>
              <p:cNvPr id="63" name="Rectangle 62">
                <a:extLst>
                  <a:ext uri="{FF2B5EF4-FFF2-40B4-BE49-F238E27FC236}">
                    <a16:creationId xmlns:a16="http://schemas.microsoft.com/office/drawing/2014/main" id="{D3DF8BB9-6216-AAB6-4464-EF82AEDD328A}"/>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F7AF444B-3B25-E740-FA4A-FD69DC59627B}"/>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1FDE2269-ED55-E8E2-FEE5-E52DFA00DAB2}"/>
                  </a:ext>
                </a:extLst>
              </p:cNvPr>
              <p:cNvGrpSpPr/>
              <p:nvPr/>
            </p:nvGrpSpPr>
            <p:grpSpPr>
              <a:xfrm>
                <a:off x="3246241" y="1439556"/>
                <a:ext cx="3557155" cy="3978889"/>
                <a:chOff x="2945375" y="1215514"/>
                <a:chExt cx="3557155" cy="3978889"/>
              </a:xfrm>
            </p:grpSpPr>
            <p:sp>
              <p:nvSpPr>
                <p:cNvPr id="67" name="TextBox 66">
                  <a:extLst>
                    <a:ext uri="{FF2B5EF4-FFF2-40B4-BE49-F238E27FC236}">
                      <a16:creationId xmlns:a16="http://schemas.microsoft.com/office/drawing/2014/main" id="{7256340B-6264-5BE3-FCF6-97F5FF2E1F8E}"/>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68" name="TextBox 67">
                  <a:extLst>
                    <a:ext uri="{FF2B5EF4-FFF2-40B4-BE49-F238E27FC236}">
                      <a16:creationId xmlns:a16="http://schemas.microsoft.com/office/drawing/2014/main" id="{E2740B45-42B5-7BDE-8D39-444C839A85E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66" name="TextBox 65">
                <a:extLst>
                  <a:ext uri="{FF2B5EF4-FFF2-40B4-BE49-F238E27FC236}">
                    <a16:creationId xmlns:a16="http://schemas.microsoft.com/office/drawing/2014/main" id="{06C68BCD-7B73-3891-BDDE-473B9D2762B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62" name="TextBox 61">
              <a:extLst>
                <a:ext uri="{FF2B5EF4-FFF2-40B4-BE49-F238E27FC236}">
                  <a16:creationId xmlns:a16="http://schemas.microsoft.com/office/drawing/2014/main" id="{D18675B9-AEDD-6A98-13A1-D4629A7B7004}"/>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69" name="Group 68">
            <a:extLst>
              <a:ext uri="{FF2B5EF4-FFF2-40B4-BE49-F238E27FC236}">
                <a16:creationId xmlns:a16="http://schemas.microsoft.com/office/drawing/2014/main" id="{17B67B57-D404-41AB-C330-155B5F44C122}"/>
              </a:ext>
            </a:extLst>
          </p:cNvPr>
          <p:cNvGrpSpPr/>
          <p:nvPr/>
        </p:nvGrpSpPr>
        <p:grpSpPr>
          <a:xfrm>
            <a:off x="16369656" y="0"/>
            <a:ext cx="10706400" cy="6858000"/>
            <a:chOff x="2807045" y="0"/>
            <a:chExt cx="10706400" cy="6858000"/>
          </a:xfrm>
        </p:grpSpPr>
        <p:grpSp>
          <p:nvGrpSpPr>
            <p:cNvPr id="70" name="Group 69">
              <a:extLst>
                <a:ext uri="{FF2B5EF4-FFF2-40B4-BE49-F238E27FC236}">
                  <a16:creationId xmlns:a16="http://schemas.microsoft.com/office/drawing/2014/main" id="{879612F1-84B0-4744-0E45-5FD83E24DE8A}"/>
                </a:ext>
              </a:extLst>
            </p:cNvPr>
            <p:cNvGrpSpPr/>
            <p:nvPr/>
          </p:nvGrpSpPr>
          <p:grpSpPr>
            <a:xfrm>
              <a:off x="2807045" y="0"/>
              <a:ext cx="10706400" cy="6858000"/>
              <a:chOff x="9390735" y="0"/>
              <a:chExt cx="10706400" cy="6858000"/>
            </a:xfrm>
          </p:grpSpPr>
          <p:grpSp>
            <p:nvGrpSpPr>
              <p:cNvPr id="72" name="Group 71">
                <a:extLst>
                  <a:ext uri="{FF2B5EF4-FFF2-40B4-BE49-F238E27FC236}">
                    <a16:creationId xmlns:a16="http://schemas.microsoft.com/office/drawing/2014/main" id="{7719553B-AE6D-D789-ED08-7C10AC12F26E}"/>
                  </a:ext>
                </a:extLst>
              </p:cNvPr>
              <p:cNvGrpSpPr/>
              <p:nvPr/>
            </p:nvGrpSpPr>
            <p:grpSpPr>
              <a:xfrm>
                <a:off x="9390735" y="0"/>
                <a:ext cx="10706400" cy="6858000"/>
                <a:chOff x="1485600" y="0"/>
                <a:chExt cx="10706400" cy="6858000"/>
              </a:xfrm>
            </p:grpSpPr>
            <p:grpSp>
              <p:nvGrpSpPr>
                <p:cNvPr id="74" name="Group 73">
                  <a:extLst>
                    <a:ext uri="{FF2B5EF4-FFF2-40B4-BE49-F238E27FC236}">
                      <a16:creationId xmlns:a16="http://schemas.microsoft.com/office/drawing/2014/main" id="{F552482D-57A3-E2DC-7DF4-A735092CF52B}"/>
                    </a:ext>
                  </a:extLst>
                </p:cNvPr>
                <p:cNvGrpSpPr/>
                <p:nvPr/>
              </p:nvGrpSpPr>
              <p:grpSpPr>
                <a:xfrm>
                  <a:off x="1485600" y="0"/>
                  <a:ext cx="10706400" cy="6858000"/>
                  <a:chOff x="1548880" y="0"/>
                  <a:chExt cx="11476240" cy="6858000"/>
                </a:xfrm>
                <a:solidFill>
                  <a:srgbClr val="F9C46F"/>
                </a:solidFill>
              </p:grpSpPr>
              <p:sp>
                <p:nvSpPr>
                  <p:cNvPr id="79" name="Rectangle 78">
                    <a:extLst>
                      <a:ext uri="{FF2B5EF4-FFF2-40B4-BE49-F238E27FC236}">
                        <a16:creationId xmlns:a16="http://schemas.microsoft.com/office/drawing/2014/main" id="{6C92F030-74E9-0C3A-583B-7FC134F0A125}"/>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D448AD88-C7BC-EF20-4CD6-28F6DD48B26F}"/>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8B39018F-BB67-CB5D-03CF-675D9D034810}"/>
                    </a:ext>
                  </a:extLst>
                </p:cNvPr>
                <p:cNvGrpSpPr/>
                <p:nvPr/>
              </p:nvGrpSpPr>
              <p:grpSpPr>
                <a:xfrm>
                  <a:off x="2945375" y="1439556"/>
                  <a:ext cx="3557155" cy="3978889"/>
                  <a:chOff x="2945375" y="1215514"/>
                  <a:chExt cx="3557155" cy="3978889"/>
                </a:xfrm>
              </p:grpSpPr>
              <p:sp>
                <p:nvSpPr>
                  <p:cNvPr id="77" name="TextBox 76">
                    <a:extLst>
                      <a:ext uri="{FF2B5EF4-FFF2-40B4-BE49-F238E27FC236}">
                        <a16:creationId xmlns:a16="http://schemas.microsoft.com/office/drawing/2014/main" id="{0255B5EC-A1AF-2F26-9F31-28320E1C6B01}"/>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78" name="TextBox 77">
                    <a:extLst>
                      <a:ext uri="{FF2B5EF4-FFF2-40B4-BE49-F238E27FC236}">
                        <a16:creationId xmlns:a16="http://schemas.microsoft.com/office/drawing/2014/main" id="{43EF2CD4-4E8B-DC77-2488-CF48E9C7D0AB}"/>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73" name="TextBox 72">
                <a:extLst>
                  <a:ext uri="{FF2B5EF4-FFF2-40B4-BE49-F238E27FC236}">
                    <a16:creationId xmlns:a16="http://schemas.microsoft.com/office/drawing/2014/main" id="{DF2C2E8F-B096-42FD-9315-3EF57C503B78}"/>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1" name="TextBox 70">
              <a:extLst>
                <a:ext uri="{FF2B5EF4-FFF2-40B4-BE49-F238E27FC236}">
                  <a16:creationId xmlns:a16="http://schemas.microsoft.com/office/drawing/2014/main" id="{FD1E553B-B705-0716-7C76-AB877BE7479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1" name="Group 80">
            <a:extLst>
              <a:ext uri="{FF2B5EF4-FFF2-40B4-BE49-F238E27FC236}">
                <a16:creationId xmlns:a16="http://schemas.microsoft.com/office/drawing/2014/main" id="{4FFB4292-6563-FB20-48BF-45811FBF33E9}"/>
              </a:ext>
            </a:extLst>
          </p:cNvPr>
          <p:cNvGrpSpPr/>
          <p:nvPr/>
        </p:nvGrpSpPr>
        <p:grpSpPr>
          <a:xfrm>
            <a:off x="17313317" y="0"/>
            <a:ext cx="10706400" cy="6858000"/>
            <a:chOff x="5065156" y="0"/>
            <a:chExt cx="10706400" cy="6858000"/>
          </a:xfrm>
        </p:grpSpPr>
        <p:grpSp>
          <p:nvGrpSpPr>
            <p:cNvPr id="82" name="Group 81">
              <a:extLst>
                <a:ext uri="{FF2B5EF4-FFF2-40B4-BE49-F238E27FC236}">
                  <a16:creationId xmlns:a16="http://schemas.microsoft.com/office/drawing/2014/main" id="{1C1E050B-0C67-76B8-847F-B3C17EE857EF}"/>
                </a:ext>
              </a:extLst>
            </p:cNvPr>
            <p:cNvGrpSpPr/>
            <p:nvPr/>
          </p:nvGrpSpPr>
          <p:grpSpPr>
            <a:xfrm>
              <a:off x="5065156" y="0"/>
              <a:ext cx="10706400" cy="6858000"/>
              <a:chOff x="10113406" y="0"/>
              <a:chExt cx="10706400" cy="6858000"/>
            </a:xfrm>
          </p:grpSpPr>
          <p:grpSp>
            <p:nvGrpSpPr>
              <p:cNvPr id="84" name="Group 83">
                <a:extLst>
                  <a:ext uri="{FF2B5EF4-FFF2-40B4-BE49-F238E27FC236}">
                    <a16:creationId xmlns:a16="http://schemas.microsoft.com/office/drawing/2014/main" id="{D1278F27-60AE-3A1D-CAE0-EB67CF5F3C3C}"/>
                  </a:ext>
                </a:extLst>
              </p:cNvPr>
              <p:cNvGrpSpPr/>
              <p:nvPr/>
            </p:nvGrpSpPr>
            <p:grpSpPr>
              <a:xfrm>
                <a:off x="10113406" y="0"/>
                <a:ext cx="10706400" cy="6858000"/>
                <a:chOff x="1485600" y="0"/>
                <a:chExt cx="10706400" cy="6858000"/>
              </a:xfrm>
            </p:grpSpPr>
            <p:grpSp>
              <p:nvGrpSpPr>
                <p:cNvPr id="86" name="Group 85">
                  <a:extLst>
                    <a:ext uri="{FF2B5EF4-FFF2-40B4-BE49-F238E27FC236}">
                      <a16:creationId xmlns:a16="http://schemas.microsoft.com/office/drawing/2014/main" id="{5D869BC7-FAAE-043C-613D-829D3BDA5901}"/>
                    </a:ext>
                  </a:extLst>
                </p:cNvPr>
                <p:cNvGrpSpPr/>
                <p:nvPr/>
              </p:nvGrpSpPr>
              <p:grpSpPr>
                <a:xfrm>
                  <a:off x="1485600" y="0"/>
                  <a:ext cx="10706400" cy="6858000"/>
                  <a:chOff x="715760" y="0"/>
                  <a:chExt cx="11476240" cy="6858000"/>
                </a:xfrm>
                <a:solidFill>
                  <a:srgbClr val="DE5746"/>
                </a:solidFill>
              </p:grpSpPr>
              <p:sp>
                <p:nvSpPr>
                  <p:cNvPr id="90" name="Rectangle 89">
                    <a:extLst>
                      <a:ext uri="{FF2B5EF4-FFF2-40B4-BE49-F238E27FC236}">
                        <a16:creationId xmlns:a16="http://schemas.microsoft.com/office/drawing/2014/main" id="{52377DAE-39F1-67CC-D874-E23D563ED56E}"/>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B2998479-EB5A-FB4C-2D8B-DC41F66C3573}"/>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9A2F6604-DB97-6831-317E-95655B225BE2}"/>
                    </a:ext>
                  </a:extLst>
                </p:cNvPr>
                <p:cNvGrpSpPr/>
                <p:nvPr/>
              </p:nvGrpSpPr>
              <p:grpSpPr>
                <a:xfrm>
                  <a:off x="2930627" y="839391"/>
                  <a:ext cx="3557155" cy="5179218"/>
                  <a:chOff x="2930627" y="1097527"/>
                  <a:chExt cx="3557155" cy="5179218"/>
                </a:xfrm>
              </p:grpSpPr>
              <p:sp>
                <p:nvSpPr>
                  <p:cNvPr id="88" name="TextBox 87">
                    <a:extLst>
                      <a:ext uri="{FF2B5EF4-FFF2-40B4-BE49-F238E27FC236}">
                        <a16:creationId xmlns:a16="http://schemas.microsoft.com/office/drawing/2014/main" id="{BFB44002-BC32-60A2-356E-5CCBEECFFD28}"/>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89" name="TextBox 88">
                    <a:extLst>
                      <a:ext uri="{FF2B5EF4-FFF2-40B4-BE49-F238E27FC236}">
                        <a16:creationId xmlns:a16="http://schemas.microsoft.com/office/drawing/2014/main" id="{C0B76EE2-1F69-E0D4-8632-CC70D71427F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85" name="TextBox 84">
                <a:extLst>
                  <a:ext uri="{FF2B5EF4-FFF2-40B4-BE49-F238E27FC236}">
                    <a16:creationId xmlns:a16="http://schemas.microsoft.com/office/drawing/2014/main" id="{8B2C284E-3789-C7BA-5A61-F500F3147AD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83" name="TextBox 82">
              <a:extLst>
                <a:ext uri="{FF2B5EF4-FFF2-40B4-BE49-F238E27FC236}">
                  <a16:creationId xmlns:a16="http://schemas.microsoft.com/office/drawing/2014/main" id="{A7D8E8FB-F991-C92D-BFEE-E075314501B5}"/>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92" name="Group 91">
            <a:extLst>
              <a:ext uri="{FF2B5EF4-FFF2-40B4-BE49-F238E27FC236}">
                <a16:creationId xmlns:a16="http://schemas.microsoft.com/office/drawing/2014/main" id="{3CC5D439-88AF-460E-92F5-9B7309ABBFF5}"/>
              </a:ext>
            </a:extLst>
          </p:cNvPr>
          <p:cNvGrpSpPr/>
          <p:nvPr/>
        </p:nvGrpSpPr>
        <p:grpSpPr>
          <a:xfrm>
            <a:off x="18135839" y="0"/>
            <a:ext cx="10706400" cy="6858000"/>
            <a:chOff x="10478728" y="190500"/>
            <a:chExt cx="10706400" cy="6858000"/>
          </a:xfrm>
        </p:grpSpPr>
        <p:grpSp>
          <p:nvGrpSpPr>
            <p:cNvPr id="93" name="Group 92">
              <a:extLst>
                <a:ext uri="{FF2B5EF4-FFF2-40B4-BE49-F238E27FC236}">
                  <a16:creationId xmlns:a16="http://schemas.microsoft.com/office/drawing/2014/main" id="{64D69B83-98AF-FFCE-3607-C13D047B2375}"/>
                </a:ext>
              </a:extLst>
            </p:cNvPr>
            <p:cNvGrpSpPr/>
            <p:nvPr/>
          </p:nvGrpSpPr>
          <p:grpSpPr>
            <a:xfrm>
              <a:off x="10478728" y="190500"/>
              <a:ext cx="10706400" cy="6858000"/>
              <a:chOff x="10821628" y="0"/>
              <a:chExt cx="10706400" cy="6858000"/>
            </a:xfrm>
          </p:grpSpPr>
          <p:grpSp>
            <p:nvGrpSpPr>
              <p:cNvPr id="95" name="Group 94">
                <a:extLst>
                  <a:ext uri="{FF2B5EF4-FFF2-40B4-BE49-F238E27FC236}">
                    <a16:creationId xmlns:a16="http://schemas.microsoft.com/office/drawing/2014/main" id="{AF397795-8DCF-B87B-A394-5C3CD3D39F3F}"/>
                  </a:ext>
                </a:extLst>
              </p:cNvPr>
              <p:cNvGrpSpPr/>
              <p:nvPr/>
            </p:nvGrpSpPr>
            <p:grpSpPr>
              <a:xfrm>
                <a:off x="10821628" y="0"/>
                <a:ext cx="10706400" cy="6858000"/>
                <a:chOff x="1485899" y="0"/>
                <a:chExt cx="10706400" cy="6858000"/>
              </a:xfrm>
            </p:grpSpPr>
            <p:grpSp>
              <p:nvGrpSpPr>
                <p:cNvPr id="97" name="Group 96">
                  <a:extLst>
                    <a:ext uri="{FF2B5EF4-FFF2-40B4-BE49-F238E27FC236}">
                      <a16:creationId xmlns:a16="http://schemas.microsoft.com/office/drawing/2014/main" id="{B64CEFC9-EC9C-D93E-C227-2F639B25C737}"/>
                    </a:ext>
                  </a:extLst>
                </p:cNvPr>
                <p:cNvGrpSpPr/>
                <p:nvPr/>
              </p:nvGrpSpPr>
              <p:grpSpPr>
                <a:xfrm>
                  <a:off x="1485899" y="0"/>
                  <a:ext cx="10706400" cy="6858000"/>
                  <a:chOff x="1485900" y="0"/>
                  <a:chExt cx="10706101" cy="6858000"/>
                </a:xfrm>
              </p:grpSpPr>
              <p:sp>
                <p:nvSpPr>
                  <p:cNvPr id="101" name="Rectangle 100">
                    <a:extLst>
                      <a:ext uri="{FF2B5EF4-FFF2-40B4-BE49-F238E27FC236}">
                        <a16:creationId xmlns:a16="http://schemas.microsoft.com/office/drawing/2014/main" id="{FFBC575D-1E02-DFD2-A33C-74FC2DCDADD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C2D7F2CA-0D3F-7319-ED63-228C940580BA}"/>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B447D9-B057-45BB-5D72-579C8A6B6285}"/>
                    </a:ext>
                  </a:extLst>
                </p:cNvPr>
                <p:cNvGrpSpPr/>
                <p:nvPr/>
              </p:nvGrpSpPr>
              <p:grpSpPr>
                <a:xfrm>
                  <a:off x="2945375" y="839391"/>
                  <a:ext cx="4355077" cy="5179218"/>
                  <a:chOff x="2945375" y="1215514"/>
                  <a:chExt cx="4355077" cy="5179218"/>
                </a:xfrm>
              </p:grpSpPr>
              <p:sp>
                <p:nvSpPr>
                  <p:cNvPr id="99" name="TextBox 98">
                    <a:extLst>
                      <a:ext uri="{FF2B5EF4-FFF2-40B4-BE49-F238E27FC236}">
                        <a16:creationId xmlns:a16="http://schemas.microsoft.com/office/drawing/2014/main" id="{E65FE654-C777-5CA1-7D4D-F07683FFC752}"/>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100" name="TextBox 99">
                    <a:extLst>
                      <a:ext uri="{FF2B5EF4-FFF2-40B4-BE49-F238E27FC236}">
                        <a16:creationId xmlns:a16="http://schemas.microsoft.com/office/drawing/2014/main" id="{4385E59B-5BAC-3E0B-2E79-DADD8DD4A85C}"/>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96" name="TextBox 95">
                <a:extLst>
                  <a:ext uri="{FF2B5EF4-FFF2-40B4-BE49-F238E27FC236}">
                    <a16:creationId xmlns:a16="http://schemas.microsoft.com/office/drawing/2014/main" id="{79CCE2D2-24DB-BD75-E175-7A0FDFE41BDD}"/>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94" name="TextBox 93">
              <a:extLst>
                <a:ext uri="{FF2B5EF4-FFF2-40B4-BE49-F238E27FC236}">
                  <a16:creationId xmlns:a16="http://schemas.microsoft.com/office/drawing/2014/main" id="{580F0991-D688-34C5-2469-592B6482D01D}"/>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3" name="TextBox 2">
            <a:extLst>
              <a:ext uri="{FF2B5EF4-FFF2-40B4-BE49-F238E27FC236}">
                <a16:creationId xmlns:a16="http://schemas.microsoft.com/office/drawing/2014/main" id="{AFA53E4D-A89F-DCCF-2DDF-8584041402DF}"/>
              </a:ext>
            </a:extLst>
          </p:cNvPr>
          <p:cNvSpPr txBox="1"/>
          <p:nvPr/>
        </p:nvSpPr>
        <p:spPr>
          <a:xfrm>
            <a:off x="-7050652" y="1745065"/>
            <a:ext cx="472494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rgbClr val="F3E8B6"/>
                </a:solidFill>
                <a:effectLst/>
                <a:latin typeface="Avenir Next" panose="020B0503020202020204" pitchFamily="34" charset="0"/>
              </a:rPr>
              <a:t>Logistic</a:t>
            </a:r>
            <a:endParaRPr lang="en-IN" sz="8000" spc="-150" dirty="0">
              <a:solidFill>
                <a:srgbClr val="F3E8B6"/>
              </a:solidFill>
              <a:effectLst/>
              <a:latin typeface="Avenir Next" panose="020B0503020202020204" pitchFamily="34" charset="0"/>
            </a:endParaRPr>
          </a:p>
        </p:txBody>
      </p:sp>
      <p:sp>
        <p:nvSpPr>
          <p:cNvPr id="4" name="TextBox 3">
            <a:extLst>
              <a:ext uri="{FF2B5EF4-FFF2-40B4-BE49-F238E27FC236}">
                <a16:creationId xmlns:a16="http://schemas.microsoft.com/office/drawing/2014/main" id="{D789AD8B-325D-6036-BE9E-83B641CDB7D2}"/>
              </a:ext>
            </a:extLst>
          </p:cNvPr>
          <p:cNvSpPr txBox="1"/>
          <p:nvPr/>
        </p:nvSpPr>
        <p:spPr>
          <a:xfrm>
            <a:off x="-7101452" y="2551229"/>
            <a:ext cx="638341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chemeClr val="bg1"/>
                </a:solidFill>
                <a:effectLst/>
                <a:latin typeface="Avenir Next" panose="020B0503020202020204" pitchFamily="34" charset="0"/>
              </a:rPr>
              <a:t>Regression</a:t>
            </a:r>
            <a:endParaRPr lang="en-IN" sz="8000" spc="-150" dirty="0">
              <a:solidFill>
                <a:schemeClr val="bg1"/>
              </a:solidFill>
              <a:effectLst/>
              <a:latin typeface="Avenir Next" panose="020B0503020202020204" pitchFamily="34" charset="0"/>
            </a:endParaRPr>
          </a:p>
        </p:txBody>
      </p:sp>
      <p:sp>
        <p:nvSpPr>
          <p:cNvPr id="5" name="TextBox 4">
            <a:extLst>
              <a:ext uri="{FF2B5EF4-FFF2-40B4-BE49-F238E27FC236}">
                <a16:creationId xmlns:a16="http://schemas.microsoft.com/office/drawing/2014/main" id="{19F5A31B-A7DA-E4FB-D451-80AF80D729EB}"/>
              </a:ext>
            </a:extLst>
          </p:cNvPr>
          <p:cNvSpPr txBox="1"/>
          <p:nvPr/>
        </p:nvSpPr>
        <p:spPr>
          <a:xfrm>
            <a:off x="-7101452" y="3700597"/>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Assumptions</a:t>
            </a:r>
            <a:endParaRPr lang="en-IN" sz="8000" b="1" spc="-150" dirty="0">
              <a:solidFill>
                <a:schemeClr val="bg1"/>
              </a:solidFill>
              <a:effectLst/>
              <a:latin typeface="Avenir Next" panose="020B0503020202020204" pitchFamily="34" charset="0"/>
            </a:endParaRPr>
          </a:p>
        </p:txBody>
      </p:sp>
      <p:grpSp>
        <p:nvGrpSpPr>
          <p:cNvPr id="6" name="Group 5">
            <a:extLst>
              <a:ext uri="{FF2B5EF4-FFF2-40B4-BE49-F238E27FC236}">
                <a16:creationId xmlns:a16="http://schemas.microsoft.com/office/drawing/2014/main" id="{B4DE34A7-EB66-48C1-F554-6AA9BBE170DA}"/>
              </a:ext>
            </a:extLst>
          </p:cNvPr>
          <p:cNvGrpSpPr/>
          <p:nvPr/>
        </p:nvGrpSpPr>
        <p:grpSpPr>
          <a:xfrm>
            <a:off x="5486599" y="6267228"/>
            <a:ext cx="1208822" cy="223614"/>
            <a:chOff x="5486599" y="6267228"/>
            <a:chExt cx="1208822" cy="223614"/>
          </a:xfrm>
        </p:grpSpPr>
        <p:sp>
          <p:nvSpPr>
            <p:cNvPr id="7" name="Freeform 6">
              <a:extLst>
                <a:ext uri="{FF2B5EF4-FFF2-40B4-BE49-F238E27FC236}">
                  <a16:creationId xmlns:a16="http://schemas.microsoft.com/office/drawing/2014/main" id="{498A3898-8068-D207-F502-48CF627B2BB7}"/>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F7CB8F79-54A1-9F74-914E-FAE64F321259}"/>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9E4D74CD-7567-2CEF-C61F-C66613F8B283}"/>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26A6E092-01BD-A137-EB60-8A5F6666210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Oval 10">
            <a:extLst>
              <a:ext uri="{FF2B5EF4-FFF2-40B4-BE49-F238E27FC236}">
                <a16:creationId xmlns:a16="http://schemas.microsoft.com/office/drawing/2014/main" id="{2B7A0EC5-B692-2A54-3E8C-F2DE3244E225}"/>
              </a:ext>
            </a:extLst>
          </p:cNvPr>
          <p:cNvSpPr/>
          <p:nvPr/>
        </p:nvSpPr>
        <p:spPr>
          <a:xfrm>
            <a:off x="6486798" y="6287678"/>
            <a:ext cx="190500" cy="187325"/>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14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8BEC96B3-0BFE-2B29-FE2E-03C5FC4F3456}"/>
              </a:ext>
            </a:extLst>
          </p:cNvPr>
          <p:cNvSpPr/>
          <p:nvPr/>
        </p:nvSpPr>
        <p:spPr>
          <a:xfrm rot="21584110">
            <a:off x="0" y="-130629"/>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86" name="Group 85">
            <a:extLst>
              <a:ext uri="{FF2B5EF4-FFF2-40B4-BE49-F238E27FC236}">
                <a16:creationId xmlns:a16="http://schemas.microsoft.com/office/drawing/2014/main" id="{204062F3-F095-BE70-B5F3-47D2FC22D07E}"/>
              </a:ext>
            </a:extLst>
          </p:cNvPr>
          <p:cNvGrpSpPr/>
          <p:nvPr/>
        </p:nvGrpSpPr>
        <p:grpSpPr>
          <a:xfrm>
            <a:off x="8481457"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83161"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922910"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703866" y="-13855"/>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22" name="TextBox 21">
            <a:extLst>
              <a:ext uri="{FF2B5EF4-FFF2-40B4-BE49-F238E27FC236}">
                <a16:creationId xmlns:a16="http://schemas.microsoft.com/office/drawing/2014/main" id="{6CB2049F-93C2-6005-EB75-530097E0369F}"/>
              </a:ext>
            </a:extLst>
          </p:cNvPr>
          <p:cNvSpPr txBox="1"/>
          <p:nvPr/>
        </p:nvSpPr>
        <p:spPr>
          <a:xfrm>
            <a:off x="1204348" y="1745065"/>
            <a:ext cx="472494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rgbClr val="F3E8B6"/>
                </a:solidFill>
                <a:effectLst/>
                <a:latin typeface="Avenir Next" panose="020B0503020202020204" pitchFamily="34" charset="0"/>
              </a:rPr>
              <a:t>Logistic</a:t>
            </a:r>
            <a:endParaRPr lang="en-IN" sz="8000" spc="-150" dirty="0">
              <a:solidFill>
                <a:srgbClr val="F3E8B6"/>
              </a:solidFill>
              <a:effectLst/>
              <a:latin typeface="Avenir Next" panose="020B0503020202020204" pitchFamily="34" charset="0"/>
            </a:endParaRPr>
          </a:p>
        </p:txBody>
      </p:sp>
      <p:sp>
        <p:nvSpPr>
          <p:cNvPr id="23" name="TextBox 22">
            <a:extLst>
              <a:ext uri="{FF2B5EF4-FFF2-40B4-BE49-F238E27FC236}">
                <a16:creationId xmlns:a16="http://schemas.microsoft.com/office/drawing/2014/main" id="{A8E644D9-17CE-9F85-AD3F-AA9C53C571FA}"/>
              </a:ext>
            </a:extLst>
          </p:cNvPr>
          <p:cNvSpPr txBox="1"/>
          <p:nvPr/>
        </p:nvSpPr>
        <p:spPr>
          <a:xfrm>
            <a:off x="1153548" y="2551229"/>
            <a:ext cx="638341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chemeClr val="bg1"/>
                </a:solidFill>
                <a:effectLst/>
                <a:latin typeface="Avenir Next" panose="020B0503020202020204" pitchFamily="34" charset="0"/>
              </a:rPr>
              <a:t>Regression</a:t>
            </a:r>
            <a:endParaRPr lang="en-IN" sz="8000" spc="-150" dirty="0">
              <a:solidFill>
                <a:schemeClr val="bg1"/>
              </a:solidFill>
              <a:effectLst/>
              <a:latin typeface="Avenir Next" panose="020B0503020202020204" pitchFamily="34" charset="0"/>
            </a:endParaRPr>
          </a:p>
        </p:txBody>
      </p:sp>
      <p:sp>
        <p:nvSpPr>
          <p:cNvPr id="24" name="TextBox 23">
            <a:extLst>
              <a:ext uri="{FF2B5EF4-FFF2-40B4-BE49-F238E27FC236}">
                <a16:creationId xmlns:a16="http://schemas.microsoft.com/office/drawing/2014/main" id="{EEE6D41F-4C1A-65B9-93D0-136CAB4C0FE3}"/>
              </a:ext>
            </a:extLst>
          </p:cNvPr>
          <p:cNvSpPr txBox="1"/>
          <p:nvPr/>
        </p:nvSpPr>
        <p:spPr>
          <a:xfrm>
            <a:off x="1153548" y="3700597"/>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Assumptions</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225212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2827</TotalTime>
  <Words>15131</Words>
  <Application>Microsoft Macintosh PowerPoint</Application>
  <PresentationFormat>Widescreen</PresentationFormat>
  <Paragraphs>2550</Paragraphs>
  <Slides>64</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Aptos</vt:lpstr>
      <vt:lpstr>Aptos Display</vt:lpstr>
      <vt:lpstr>Arial</vt:lpstr>
      <vt:lpstr>Avenir Book</vt:lpstr>
      <vt:lpstr>Avenir Next</vt:lpstr>
      <vt:lpstr>Cambria Math</vt:lpstr>
      <vt:lpstr>Consolas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303</cp:revision>
  <dcterms:created xsi:type="dcterms:W3CDTF">2024-04-30T04:39:09Z</dcterms:created>
  <dcterms:modified xsi:type="dcterms:W3CDTF">2024-05-03T02:48:51Z</dcterms:modified>
</cp:coreProperties>
</file>